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av" ContentType="audio/x-wa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notesMasterIdLst>
    <p:notesMasterId r:id="rId51"/>
  </p:notesMasterIdLst>
  <p:sldIdLst>
    <p:sldId id="274" r:id="rId2"/>
    <p:sldId id="314" r:id="rId3"/>
    <p:sldId id="315" r:id="rId4"/>
    <p:sldId id="316" r:id="rId5"/>
    <p:sldId id="318" r:id="rId6"/>
    <p:sldId id="275" r:id="rId7"/>
    <p:sldId id="338" r:id="rId8"/>
    <p:sldId id="295" r:id="rId9"/>
    <p:sldId id="319" r:id="rId10"/>
    <p:sldId id="320" r:id="rId11"/>
    <p:sldId id="321" r:id="rId12"/>
    <p:sldId id="276" r:id="rId13"/>
    <p:sldId id="310" r:id="rId14"/>
    <p:sldId id="311" r:id="rId15"/>
    <p:sldId id="277" r:id="rId16"/>
    <p:sldId id="278" r:id="rId17"/>
    <p:sldId id="279" r:id="rId18"/>
    <p:sldId id="280" r:id="rId19"/>
    <p:sldId id="281" r:id="rId20"/>
    <p:sldId id="296" r:id="rId21"/>
    <p:sldId id="282" r:id="rId22"/>
    <p:sldId id="283" r:id="rId23"/>
    <p:sldId id="297" r:id="rId24"/>
    <p:sldId id="298" r:id="rId25"/>
    <p:sldId id="284" r:id="rId26"/>
    <p:sldId id="331" r:id="rId27"/>
    <p:sldId id="285" r:id="rId28"/>
    <p:sldId id="286" r:id="rId29"/>
    <p:sldId id="333" r:id="rId30"/>
    <p:sldId id="332" r:id="rId31"/>
    <p:sldId id="334" r:id="rId32"/>
    <p:sldId id="322" r:id="rId33"/>
    <p:sldId id="287" r:id="rId34"/>
    <p:sldId id="339" r:id="rId35"/>
    <p:sldId id="288" r:id="rId36"/>
    <p:sldId id="289" r:id="rId37"/>
    <p:sldId id="340" r:id="rId38"/>
    <p:sldId id="341" r:id="rId39"/>
    <p:sldId id="290" r:id="rId40"/>
    <p:sldId id="302" r:id="rId41"/>
    <p:sldId id="303" r:id="rId42"/>
    <p:sldId id="291" r:id="rId43"/>
    <p:sldId id="292" r:id="rId44"/>
    <p:sldId id="293" r:id="rId45"/>
    <p:sldId id="304" r:id="rId46"/>
    <p:sldId id="313" r:id="rId47"/>
    <p:sldId id="305" r:id="rId48"/>
    <p:sldId id="306" r:id="rId49"/>
    <p:sldId id="342" r:id="rId5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9707" autoAdjust="0"/>
    <p:restoredTop sz="94660"/>
  </p:normalViewPr>
  <p:slideViewPr>
    <p:cSldViewPr>
      <p:cViewPr varScale="1">
        <p:scale>
          <a:sx n="82" d="100"/>
          <a:sy n="82" d="100"/>
        </p:scale>
        <p:origin x="939" y="73"/>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AE21E15-C0D0-4351-B3F9-8DD2A6B35E86}" type="datetimeFigureOut">
              <a:rPr lang="zh-CN" altLang="en-US" smtClean="0"/>
              <a:t>2022/4/13</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B281918-FFFC-4FC9-A557-6C56D590E5AB}" type="slidenum">
              <a:rPr lang="zh-CN" altLang="en-US" smtClean="0"/>
              <a:t>‹#›</a:t>
            </a:fld>
            <a:endParaRPr lang="zh-CN" altLang="en-US"/>
          </a:p>
        </p:txBody>
      </p:sp>
    </p:spTree>
    <p:extLst>
      <p:ext uri="{BB962C8B-B14F-4D97-AF65-F5344CB8AC3E}">
        <p14:creationId xmlns:p14="http://schemas.microsoft.com/office/powerpoint/2010/main" val="38786318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B281918-FFFC-4FC9-A557-6C56D590E5AB}" type="slidenum">
              <a:rPr lang="zh-CN" altLang="en-US" smtClean="0"/>
              <a:t>4</a:t>
            </a:fld>
            <a:endParaRPr lang="zh-CN" altLang="en-US"/>
          </a:p>
        </p:txBody>
      </p:sp>
    </p:spTree>
    <p:extLst>
      <p:ext uri="{BB962C8B-B14F-4D97-AF65-F5344CB8AC3E}">
        <p14:creationId xmlns:p14="http://schemas.microsoft.com/office/powerpoint/2010/main" val="29974335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B281918-FFFC-4FC9-A557-6C56D590E5AB}" type="slidenum">
              <a:rPr lang="zh-CN" altLang="en-US" smtClean="0"/>
              <a:t>23</a:t>
            </a:fld>
            <a:endParaRPr lang="zh-CN" altLang="en-US"/>
          </a:p>
        </p:txBody>
      </p:sp>
    </p:spTree>
    <p:extLst>
      <p:ext uri="{BB962C8B-B14F-4D97-AF65-F5344CB8AC3E}">
        <p14:creationId xmlns:p14="http://schemas.microsoft.com/office/powerpoint/2010/main" val="30734475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B281918-FFFC-4FC9-A557-6C56D590E5AB}" type="slidenum">
              <a:rPr lang="zh-CN" altLang="en-US" smtClean="0"/>
              <a:t>28</a:t>
            </a:fld>
            <a:endParaRPr lang="zh-CN" altLang="en-US"/>
          </a:p>
        </p:txBody>
      </p:sp>
    </p:spTree>
    <p:extLst>
      <p:ext uri="{BB962C8B-B14F-4D97-AF65-F5344CB8AC3E}">
        <p14:creationId xmlns:p14="http://schemas.microsoft.com/office/powerpoint/2010/main" val="38892741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B281918-FFFC-4FC9-A557-6C56D590E5AB}" type="slidenum">
              <a:rPr lang="zh-CN" altLang="en-US" smtClean="0"/>
              <a:t>42</a:t>
            </a:fld>
            <a:endParaRPr lang="zh-CN" altLang="en-US"/>
          </a:p>
        </p:txBody>
      </p:sp>
    </p:spTree>
    <p:extLst>
      <p:ext uri="{BB962C8B-B14F-4D97-AF65-F5344CB8AC3E}">
        <p14:creationId xmlns:p14="http://schemas.microsoft.com/office/powerpoint/2010/main" val="347005166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3" name="矩形 2"/>
          <p:cNvSpPr/>
          <p:nvPr userDrawn="1"/>
        </p:nvSpPr>
        <p:spPr bwMode="auto">
          <a:xfrm>
            <a:off x="0" y="0"/>
            <a:ext cx="9144000" cy="6858000"/>
          </a:xfrm>
          <a:prstGeom prst="rect">
            <a:avLst/>
          </a:prstGeom>
          <a:solidFill>
            <a:srgbClr val="990000"/>
          </a:solidFill>
          <a:ln w="6350" cap="flat" cmpd="sng" algn="ctr">
            <a:noFill/>
            <a:prstDash val="solid"/>
            <a:round/>
            <a:headEnd type="none" w="med" len="med"/>
            <a:tailEnd type="none" w="med" len="med"/>
          </a:ln>
          <a:effectLst>
            <a:outerShdw dist="17961" dir="2700000" algn="ctr" rotWithShape="0">
              <a:srgbClr val="808080"/>
            </a:outerShdw>
          </a:effectLst>
        </p:spPr>
        <p:txBody>
          <a:bodyPr vert="horz" wrap="none" lIns="81037" tIns="81037" rIns="81037" bIns="81037" numCol="1" rtlCol="0" anchor="ctr" anchorCtr="0" compatLnSpc="1">
            <a:prstTxWarp prst="textNoShape">
              <a:avLst/>
            </a:prstTxWarp>
          </a:bodyPr>
          <a:lstStyle/>
          <a:p>
            <a:pPr algn="ctr" defTabSz="810372" eaLnBrk="0" fontAlgn="base" hangingPunct="0">
              <a:spcBef>
                <a:spcPct val="0"/>
              </a:spcBef>
              <a:spcAft>
                <a:spcPct val="0"/>
              </a:spcAft>
            </a:pPr>
            <a:endParaRPr lang="zh-CN" altLang="en-US" sz="1100" dirty="0">
              <a:solidFill>
                <a:srgbClr val="091D5D"/>
              </a:solidFill>
              <a:latin typeface="Verdana" pitchFamily="34" charset="0"/>
            </a:endParaRPr>
          </a:p>
        </p:txBody>
      </p:sp>
      <p:grpSp>
        <p:nvGrpSpPr>
          <p:cNvPr id="6" name="组合 5"/>
          <p:cNvGrpSpPr/>
          <p:nvPr userDrawn="1"/>
        </p:nvGrpSpPr>
        <p:grpSpPr>
          <a:xfrm>
            <a:off x="3517900" y="2013857"/>
            <a:ext cx="4826000" cy="1555200"/>
            <a:chOff x="2159000" y="2021114"/>
            <a:chExt cx="4826000" cy="1296000"/>
          </a:xfrm>
        </p:grpSpPr>
        <p:sp>
          <p:nvSpPr>
            <p:cNvPr id="4" name="矩形 3"/>
            <p:cNvSpPr/>
            <p:nvPr userDrawn="1"/>
          </p:nvSpPr>
          <p:spPr bwMode="auto">
            <a:xfrm>
              <a:off x="2159000" y="2021114"/>
              <a:ext cx="4826000" cy="1296000"/>
            </a:xfrm>
            <a:prstGeom prst="rect">
              <a:avLst/>
            </a:prstGeom>
            <a:solidFill>
              <a:srgbClr val="000000"/>
            </a:solidFill>
            <a:ln w="3175" cap="flat" cmpd="sng" algn="ctr">
              <a:solidFill>
                <a:srgbClr val="FFFFFF"/>
              </a:solidFill>
              <a:prstDash val="solid"/>
              <a:miter lim="800000"/>
              <a:headEnd type="none" w="med" len="med"/>
              <a:tailEnd type="none" w="med" len="med"/>
            </a:ln>
            <a:effectLst/>
          </p:spPr>
          <p:txBody>
            <a:bodyPr vert="horz" wrap="none" lIns="81037" tIns="81037" rIns="81037" bIns="81037" numCol="1" rtlCol="0" anchor="b" anchorCtr="0" compatLnSpc="1">
              <a:prstTxWarp prst="textNoShape">
                <a:avLst/>
              </a:prstTxWarp>
            </a:bodyPr>
            <a:lstStyle/>
            <a:p>
              <a:pPr algn="ctr" defTabSz="810372" eaLnBrk="0" fontAlgn="base" hangingPunct="0">
                <a:spcBef>
                  <a:spcPct val="0"/>
                </a:spcBef>
                <a:spcAft>
                  <a:spcPct val="0"/>
                </a:spcAft>
              </a:pPr>
              <a:r>
                <a:rPr lang="zh-CN" altLang="en-US" sz="5500" b="1" spc="300" dirty="0">
                  <a:solidFill>
                    <a:srgbClr val="DDD2B5">
                      <a:lumMod val="40000"/>
                      <a:lumOff val="60000"/>
                    </a:srgbClr>
                  </a:solidFill>
                  <a:latin typeface="华文细黑" pitchFamily="2" charset="-122"/>
                  <a:ea typeface="华文细黑" pitchFamily="2" charset="-122"/>
                </a:rPr>
                <a:t>市场营销原理</a:t>
              </a:r>
            </a:p>
          </p:txBody>
        </p:sp>
        <p:sp>
          <p:nvSpPr>
            <p:cNvPr id="5" name="TextBox 4"/>
            <p:cNvSpPr txBox="1"/>
            <p:nvPr userDrawn="1"/>
          </p:nvSpPr>
          <p:spPr>
            <a:xfrm>
              <a:off x="2273300" y="2044700"/>
              <a:ext cx="4572000" cy="384721"/>
            </a:xfrm>
            <a:prstGeom prst="rect">
              <a:avLst/>
            </a:prstGeom>
            <a:noFill/>
          </p:spPr>
          <p:txBody>
            <a:bodyPr wrap="square" rtlCol="0">
              <a:spAutoFit/>
            </a:bodyPr>
            <a:lstStyle/>
            <a:p>
              <a:pPr algn="dist" eaLnBrk="0" fontAlgn="base" hangingPunct="0">
                <a:spcBef>
                  <a:spcPct val="0"/>
                </a:spcBef>
                <a:spcAft>
                  <a:spcPct val="0"/>
                </a:spcAft>
              </a:pPr>
              <a:r>
                <a:rPr lang="en-US" altLang="zh-CN" sz="2400" dirty="0">
                  <a:solidFill>
                    <a:srgbClr val="DDD2B5">
                      <a:lumMod val="40000"/>
                      <a:lumOff val="60000"/>
                    </a:srgbClr>
                  </a:solidFill>
                  <a:latin typeface="Bauhaus 93" pitchFamily="82" charset="0"/>
                </a:rPr>
                <a:t>PRINCIPLES OF MARKETING</a:t>
              </a:r>
              <a:endParaRPr lang="zh-CN" altLang="en-US" sz="2400" dirty="0">
                <a:solidFill>
                  <a:srgbClr val="DDD2B5">
                    <a:lumMod val="40000"/>
                    <a:lumOff val="60000"/>
                  </a:srgbClr>
                </a:solidFill>
                <a:latin typeface="Bauhaus 93" pitchFamily="82" charset="0"/>
              </a:endParaRPr>
            </a:p>
          </p:txBody>
        </p:sp>
      </p:grpSp>
      <p:sp>
        <p:nvSpPr>
          <p:cNvPr id="7" name="TextBox 6"/>
          <p:cNvSpPr txBox="1"/>
          <p:nvPr userDrawn="1"/>
        </p:nvSpPr>
        <p:spPr>
          <a:xfrm>
            <a:off x="6400800" y="3581400"/>
            <a:ext cx="2108200" cy="400110"/>
          </a:xfrm>
          <a:prstGeom prst="rect">
            <a:avLst/>
          </a:prstGeom>
          <a:noFill/>
        </p:spPr>
        <p:txBody>
          <a:bodyPr wrap="square" rtlCol="0">
            <a:spAutoFit/>
          </a:bodyPr>
          <a:lstStyle/>
          <a:p>
            <a:pPr algn="r" eaLnBrk="0" fontAlgn="base" hangingPunct="0">
              <a:spcBef>
                <a:spcPct val="0"/>
              </a:spcBef>
              <a:spcAft>
                <a:spcPct val="0"/>
              </a:spcAft>
            </a:pPr>
            <a:r>
              <a:rPr lang="zh-CN" altLang="en-US" sz="2000" dirty="0">
                <a:solidFill>
                  <a:srgbClr val="DDD2B5">
                    <a:lumMod val="40000"/>
                    <a:lumOff val="60000"/>
                  </a:srgbClr>
                </a:solidFill>
                <a:latin typeface="方正大标宋简体" pitchFamily="65" charset="-122"/>
                <a:ea typeface="方正大标宋简体" pitchFamily="65" charset="-122"/>
              </a:rPr>
              <a:t>（第</a:t>
            </a:r>
            <a:r>
              <a:rPr lang="en-US" altLang="zh-CN" sz="2000" b="1" dirty="0">
                <a:solidFill>
                  <a:srgbClr val="DDD2B5">
                    <a:lumMod val="40000"/>
                    <a:lumOff val="60000"/>
                  </a:srgbClr>
                </a:solidFill>
                <a:latin typeface="Bodoni MT Black" pitchFamily="18" charset="0"/>
                <a:ea typeface="方正大标宋简体" pitchFamily="65" charset="-122"/>
              </a:rPr>
              <a:t>13</a:t>
            </a:r>
            <a:r>
              <a:rPr lang="zh-CN" altLang="en-US" sz="2000" dirty="0">
                <a:solidFill>
                  <a:srgbClr val="DDD2B5">
                    <a:lumMod val="40000"/>
                    <a:lumOff val="60000"/>
                  </a:srgbClr>
                </a:solidFill>
                <a:latin typeface="方正大标宋简体" pitchFamily="65" charset="-122"/>
                <a:ea typeface="方正大标宋简体" pitchFamily="65" charset="-122"/>
              </a:rPr>
              <a:t>版）</a:t>
            </a:r>
          </a:p>
        </p:txBody>
      </p:sp>
      <p:sp>
        <p:nvSpPr>
          <p:cNvPr id="8" name="TextBox 7"/>
          <p:cNvSpPr txBox="1"/>
          <p:nvPr userDrawn="1"/>
        </p:nvSpPr>
        <p:spPr>
          <a:xfrm>
            <a:off x="1287463" y="4724401"/>
            <a:ext cx="6734175" cy="646331"/>
          </a:xfrm>
          <a:prstGeom prst="rect">
            <a:avLst/>
          </a:prstGeom>
          <a:noFill/>
        </p:spPr>
        <p:txBody>
          <a:bodyPr wrap="square" rtlCol="0">
            <a:spAutoFit/>
          </a:bodyPr>
          <a:lstStyle/>
          <a:p>
            <a:pPr algn="r" eaLnBrk="0" fontAlgn="base" hangingPunct="0">
              <a:spcBef>
                <a:spcPct val="0"/>
              </a:spcBef>
              <a:spcAft>
                <a:spcPct val="0"/>
              </a:spcAft>
            </a:pPr>
            <a:r>
              <a:rPr lang="zh-CN" altLang="en-US" sz="1800" dirty="0">
                <a:solidFill>
                  <a:srgbClr val="DDD2B5">
                    <a:lumMod val="40000"/>
                    <a:lumOff val="60000"/>
                  </a:srgbClr>
                </a:solidFill>
                <a:latin typeface="Impact" pitchFamily="34" charset="0"/>
                <a:ea typeface="方正大标宋简体" pitchFamily="65" charset="-122"/>
              </a:rPr>
              <a:t>菲利普 </a:t>
            </a:r>
            <a:r>
              <a:rPr lang="en-US" altLang="zh-CN" sz="1800" dirty="0">
                <a:solidFill>
                  <a:srgbClr val="DDD2B5">
                    <a:lumMod val="40000"/>
                    <a:lumOff val="60000"/>
                  </a:srgbClr>
                </a:solidFill>
                <a:latin typeface="Impact" pitchFamily="34" charset="0"/>
                <a:ea typeface="方正大标宋简体" pitchFamily="65" charset="-122"/>
                <a:cs typeface="Arial"/>
              </a:rPr>
              <a:t>• </a:t>
            </a:r>
            <a:r>
              <a:rPr lang="zh-CN" altLang="en-US" sz="1800" dirty="0">
                <a:solidFill>
                  <a:srgbClr val="DDD2B5">
                    <a:lumMod val="40000"/>
                    <a:lumOff val="60000"/>
                  </a:srgbClr>
                </a:solidFill>
                <a:latin typeface="Impact" pitchFamily="34" charset="0"/>
                <a:ea typeface="方正大标宋简体" pitchFamily="65" charset="-122"/>
              </a:rPr>
              <a:t>科特勒（</a:t>
            </a:r>
            <a:r>
              <a:rPr lang="en-US" altLang="zh-CN" sz="1800" dirty="0">
                <a:solidFill>
                  <a:srgbClr val="DDD2B5">
                    <a:lumMod val="40000"/>
                    <a:lumOff val="60000"/>
                  </a:srgbClr>
                </a:solidFill>
                <a:latin typeface="Impact" pitchFamily="34" charset="0"/>
                <a:ea typeface="方正大标宋简体" pitchFamily="65" charset="-122"/>
              </a:rPr>
              <a:t>Philip Kotler</a:t>
            </a:r>
            <a:r>
              <a:rPr lang="zh-CN" altLang="en-US" sz="1800" dirty="0">
                <a:solidFill>
                  <a:srgbClr val="DDD2B5">
                    <a:lumMod val="40000"/>
                    <a:lumOff val="60000"/>
                  </a:srgbClr>
                </a:solidFill>
                <a:latin typeface="Impact" pitchFamily="34" charset="0"/>
                <a:ea typeface="方正大标宋简体" pitchFamily="65" charset="-122"/>
              </a:rPr>
              <a:t>）</a:t>
            </a:r>
            <a:endParaRPr lang="en-US" altLang="zh-CN" sz="1800" dirty="0">
              <a:solidFill>
                <a:srgbClr val="DDD2B5">
                  <a:lumMod val="40000"/>
                  <a:lumOff val="60000"/>
                </a:srgbClr>
              </a:solidFill>
              <a:latin typeface="Impact" pitchFamily="34" charset="0"/>
              <a:ea typeface="方正大标宋简体" pitchFamily="65" charset="-122"/>
            </a:endParaRPr>
          </a:p>
          <a:p>
            <a:pPr algn="r" eaLnBrk="0" fontAlgn="base" hangingPunct="0">
              <a:spcBef>
                <a:spcPct val="0"/>
              </a:spcBef>
              <a:spcAft>
                <a:spcPct val="0"/>
              </a:spcAft>
            </a:pPr>
            <a:r>
              <a:rPr lang="zh-CN" altLang="en-US" sz="1800" dirty="0">
                <a:solidFill>
                  <a:srgbClr val="DDD2B5">
                    <a:lumMod val="40000"/>
                    <a:lumOff val="60000"/>
                  </a:srgbClr>
                </a:solidFill>
                <a:latin typeface="Impact" pitchFamily="34" charset="0"/>
                <a:ea typeface="方正大标宋简体" pitchFamily="65" charset="-122"/>
              </a:rPr>
              <a:t>加里 </a:t>
            </a:r>
            <a:r>
              <a:rPr lang="en-US" altLang="zh-CN" sz="1800" dirty="0">
                <a:solidFill>
                  <a:srgbClr val="DDD2B5">
                    <a:lumMod val="40000"/>
                    <a:lumOff val="60000"/>
                  </a:srgbClr>
                </a:solidFill>
                <a:latin typeface="Impact" pitchFamily="34" charset="0"/>
                <a:ea typeface="方正大标宋简体" pitchFamily="65" charset="-122"/>
                <a:cs typeface="Arial"/>
              </a:rPr>
              <a:t>• </a:t>
            </a:r>
            <a:r>
              <a:rPr lang="zh-CN" altLang="en-US" sz="1800" dirty="0">
                <a:solidFill>
                  <a:srgbClr val="DDD2B5">
                    <a:lumMod val="40000"/>
                    <a:lumOff val="60000"/>
                  </a:srgbClr>
                </a:solidFill>
                <a:latin typeface="Impact" pitchFamily="34" charset="0"/>
                <a:ea typeface="方正大标宋简体" pitchFamily="65" charset="-122"/>
              </a:rPr>
              <a:t>阿姆斯特朗（</a:t>
            </a:r>
            <a:r>
              <a:rPr lang="en-US" altLang="zh-CN" sz="1800" dirty="0">
                <a:solidFill>
                  <a:srgbClr val="DDD2B5">
                    <a:lumMod val="40000"/>
                    <a:lumOff val="60000"/>
                  </a:srgbClr>
                </a:solidFill>
                <a:latin typeface="Impact" pitchFamily="34" charset="0"/>
                <a:ea typeface="方正大标宋简体" pitchFamily="65" charset="-122"/>
              </a:rPr>
              <a:t>Gary Armstrong</a:t>
            </a:r>
            <a:r>
              <a:rPr lang="zh-CN" altLang="en-US" sz="1800" dirty="0">
                <a:solidFill>
                  <a:srgbClr val="DDD2B5">
                    <a:lumMod val="40000"/>
                    <a:lumOff val="60000"/>
                  </a:srgbClr>
                </a:solidFill>
                <a:latin typeface="Impact" pitchFamily="34" charset="0"/>
                <a:ea typeface="方正大标宋简体" pitchFamily="65" charset="-122"/>
              </a:rPr>
              <a:t>）</a:t>
            </a:r>
            <a:endParaRPr lang="en-US" altLang="zh-CN" sz="1800" dirty="0">
              <a:solidFill>
                <a:srgbClr val="DDD2B5">
                  <a:lumMod val="40000"/>
                  <a:lumOff val="60000"/>
                </a:srgbClr>
              </a:solidFill>
              <a:latin typeface="Impact" pitchFamily="34" charset="0"/>
              <a:ea typeface="方正大标宋简体" pitchFamily="65" charset="-122"/>
            </a:endParaRPr>
          </a:p>
        </p:txBody>
      </p:sp>
      <p:sp>
        <p:nvSpPr>
          <p:cNvPr id="9" name="矩形 8"/>
          <p:cNvSpPr/>
          <p:nvPr userDrawn="1"/>
        </p:nvSpPr>
        <p:spPr>
          <a:xfrm>
            <a:off x="7755812" y="4689354"/>
            <a:ext cx="697627" cy="707886"/>
          </a:xfrm>
          <a:prstGeom prst="rect">
            <a:avLst/>
          </a:prstGeom>
        </p:spPr>
        <p:txBody>
          <a:bodyPr wrap="none">
            <a:spAutoFit/>
          </a:bodyPr>
          <a:lstStyle/>
          <a:p>
            <a:pPr algn="r" eaLnBrk="0" fontAlgn="base" hangingPunct="0">
              <a:spcBef>
                <a:spcPct val="0"/>
              </a:spcBef>
              <a:spcAft>
                <a:spcPct val="0"/>
              </a:spcAft>
              <a:defRPr/>
            </a:pPr>
            <a:r>
              <a:rPr lang="zh-CN" altLang="en-US" sz="4000" dirty="0">
                <a:solidFill>
                  <a:srgbClr val="DDD2B5">
                    <a:lumMod val="40000"/>
                    <a:lumOff val="60000"/>
                  </a:srgbClr>
                </a:solidFill>
                <a:latin typeface="方正大标宋简体" pitchFamily="65" charset="-122"/>
                <a:ea typeface="方正大标宋简体" pitchFamily="65" charset="-122"/>
              </a:rPr>
              <a:t>著</a:t>
            </a:r>
          </a:p>
        </p:txBody>
      </p:sp>
      <p:pic>
        <p:nvPicPr>
          <p:cNvPr id="1995777" name="Picture 1"/>
          <p:cNvPicPr>
            <a:picLocks noChangeAspect="1" noChangeArrowheads="1"/>
          </p:cNvPicPr>
          <p:nvPr userDrawn="1"/>
        </p:nvPicPr>
        <p:blipFill>
          <a:blip r:embed="rId2" cstate="print"/>
          <a:srcRect/>
          <a:stretch>
            <a:fillRect/>
          </a:stretch>
        </p:blipFill>
        <p:spPr bwMode="auto">
          <a:xfrm>
            <a:off x="292101" y="5745480"/>
            <a:ext cx="1178597" cy="838201"/>
          </a:xfrm>
          <a:prstGeom prst="rect">
            <a:avLst/>
          </a:prstGeom>
          <a:noFill/>
          <a:ln w="9525">
            <a:noFill/>
            <a:miter lim="800000"/>
            <a:headEnd/>
            <a:tailEnd/>
          </a:ln>
        </p:spPr>
      </p:pic>
    </p:spTree>
    <p:extLst>
      <p:ext uri="{BB962C8B-B14F-4D97-AF65-F5344CB8AC3E}">
        <p14:creationId xmlns:p14="http://schemas.microsoft.com/office/powerpoint/2010/main" val="8414476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728664" y="273052"/>
            <a:ext cx="3094037" cy="1162050"/>
          </a:xfrm>
        </p:spPr>
        <p:txBody>
          <a:bodyPr anchor="b"/>
          <a:lstStyle>
            <a:lvl1pPr algn="l">
              <a:defRPr sz="1800" b="1"/>
            </a:lvl1pPr>
          </a:lstStyle>
          <a:p>
            <a:r>
              <a:rPr lang="zh-CN" altLang="en-US"/>
              <a:t>单击此处编辑母版标题样式</a:t>
            </a:r>
          </a:p>
        </p:txBody>
      </p:sp>
      <p:sp>
        <p:nvSpPr>
          <p:cNvPr id="3" name="内容占位符 2"/>
          <p:cNvSpPr>
            <a:spLocks noGrp="1"/>
          </p:cNvSpPr>
          <p:nvPr>
            <p:ph idx="1"/>
          </p:nvPr>
        </p:nvSpPr>
        <p:spPr>
          <a:xfrm>
            <a:off x="4089400" y="273050"/>
            <a:ext cx="4597400" cy="5853113"/>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文本占位符 3"/>
          <p:cNvSpPr>
            <a:spLocks noGrp="1"/>
          </p:cNvSpPr>
          <p:nvPr>
            <p:ph type="body" sz="half" idx="2"/>
          </p:nvPr>
        </p:nvSpPr>
        <p:spPr>
          <a:xfrm>
            <a:off x="728664" y="1435102"/>
            <a:ext cx="3094037" cy="4691063"/>
          </a:xfrm>
        </p:spPr>
        <p:txBody>
          <a:bodyPr/>
          <a:lstStyle>
            <a:lvl1pPr marL="0" indent="0">
              <a:buNone/>
              <a:defRPr sz="1200"/>
            </a:lvl1pPr>
            <a:lvl2pPr marL="405185" indent="0">
              <a:buNone/>
              <a:defRPr sz="1100"/>
            </a:lvl2pPr>
            <a:lvl3pPr marL="810372" indent="0">
              <a:buNone/>
              <a:defRPr sz="900"/>
            </a:lvl3pPr>
            <a:lvl4pPr marL="1215556" indent="0">
              <a:buNone/>
              <a:defRPr sz="800"/>
            </a:lvl4pPr>
            <a:lvl5pPr marL="1620741" indent="0">
              <a:buNone/>
              <a:defRPr sz="800"/>
            </a:lvl5pPr>
            <a:lvl6pPr marL="2025928" indent="0">
              <a:buNone/>
              <a:defRPr sz="800"/>
            </a:lvl6pPr>
            <a:lvl7pPr marL="2431112" indent="0">
              <a:buNone/>
              <a:defRPr sz="800"/>
            </a:lvl7pPr>
            <a:lvl8pPr marL="2836298" indent="0">
              <a:buNone/>
              <a:defRPr sz="800"/>
            </a:lvl8pPr>
            <a:lvl9pPr marL="3241484" indent="0">
              <a:buNone/>
              <a:defRPr sz="800"/>
            </a:lvl9pPr>
          </a:lstStyle>
          <a:p>
            <a:pPr lvl="0"/>
            <a:r>
              <a:rPr lang="zh-CN" altLang="en-US"/>
              <a:t>单击此处编辑母版文本样式</a:t>
            </a:r>
          </a:p>
        </p:txBody>
      </p:sp>
      <p:sp>
        <p:nvSpPr>
          <p:cNvPr id="5" name="灯片编号占位符 4"/>
          <p:cNvSpPr>
            <a:spLocks noGrp="1"/>
          </p:cNvSpPr>
          <p:nvPr>
            <p:ph type="sldNum" sz="quarter" idx="10"/>
          </p:nvPr>
        </p:nvSpPr>
        <p:spPr/>
        <p:txBody>
          <a:bodyPr/>
          <a:lstStyle>
            <a:lvl1pPr>
              <a:defRPr/>
            </a:lvl1pPr>
          </a:lstStyle>
          <a:p>
            <a:fld id="{BDA5C8F1-4B4A-4E32-BEFF-32C89B9DAD6A}" type="slidenum">
              <a:rPr lang="en-GB" altLang="en-GB"/>
              <a:pPr/>
              <a:t>‹#›</a:t>
            </a:fld>
            <a:endParaRPr lang="en-GB" altLang="en-GB"/>
          </a:p>
        </p:txBody>
      </p:sp>
    </p:spTree>
    <p:extLst>
      <p:ext uri="{BB962C8B-B14F-4D97-AF65-F5344CB8AC3E}">
        <p14:creationId xmlns:p14="http://schemas.microsoft.com/office/powerpoint/2010/main" val="16176654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166" y="4800600"/>
            <a:ext cx="5486400" cy="566738"/>
          </a:xfrm>
        </p:spPr>
        <p:txBody>
          <a:bodyPr anchor="b"/>
          <a:lstStyle>
            <a:lvl1pPr algn="l">
              <a:defRPr sz="1800" b="1"/>
            </a:lvl1pPr>
          </a:lstStyle>
          <a:p>
            <a:r>
              <a:rPr lang="zh-CN" altLang="en-US"/>
              <a:t>单击此处编辑母版标题样式</a:t>
            </a:r>
          </a:p>
        </p:txBody>
      </p:sp>
      <p:sp>
        <p:nvSpPr>
          <p:cNvPr id="3" name="图片占位符 2"/>
          <p:cNvSpPr>
            <a:spLocks noGrp="1"/>
          </p:cNvSpPr>
          <p:nvPr>
            <p:ph type="pic" idx="1"/>
          </p:nvPr>
        </p:nvSpPr>
        <p:spPr>
          <a:xfrm>
            <a:off x="1792166" y="612775"/>
            <a:ext cx="5486400" cy="4114800"/>
          </a:xfrm>
        </p:spPr>
        <p:txBody>
          <a:bodyPr/>
          <a:lstStyle>
            <a:lvl1pPr marL="0" indent="0">
              <a:buNone/>
              <a:defRPr sz="2800"/>
            </a:lvl1pPr>
            <a:lvl2pPr marL="405185" indent="0">
              <a:buNone/>
              <a:defRPr sz="2500"/>
            </a:lvl2pPr>
            <a:lvl3pPr marL="810372" indent="0">
              <a:buNone/>
              <a:defRPr sz="2100"/>
            </a:lvl3pPr>
            <a:lvl4pPr marL="1215556" indent="0">
              <a:buNone/>
              <a:defRPr sz="1800"/>
            </a:lvl4pPr>
            <a:lvl5pPr marL="1620741" indent="0">
              <a:buNone/>
              <a:defRPr sz="1800"/>
            </a:lvl5pPr>
            <a:lvl6pPr marL="2025928" indent="0">
              <a:buNone/>
              <a:defRPr sz="1800"/>
            </a:lvl6pPr>
            <a:lvl7pPr marL="2431112" indent="0">
              <a:buNone/>
              <a:defRPr sz="1800"/>
            </a:lvl7pPr>
            <a:lvl8pPr marL="2836298" indent="0">
              <a:buNone/>
              <a:defRPr sz="1800"/>
            </a:lvl8pPr>
            <a:lvl9pPr marL="3241484" indent="0">
              <a:buNone/>
              <a:defRPr sz="1800"/>
            </a:lvl9pPr>
          </a:lstStyle>
          <a:p>
            <a:endParaRPr lang="zh-CN" altLang="en-US"/>
          </a:p>
        </p:txBody>
      </p:sp>
      <p:sp>
        <p:nvSpPr>
          <p:cNvPr id="4" name="文本占位符 3"/>
          <p:cNvSpPr>
            <a:spLocks noGrp="1"/>
          </p:cNvSpPr>
          <p:nvPr>
            <p:ph type="body" sz="half" idx="2"/>
          </p:nvPr>
        </p:nvSpPr>
        <p:spPr>
          <a:xfrm>
            <a:off x="1792166" y="5367338"/>
            <a:ext cx="5486400" cy="804862"/>
          </a:xfrm>
        </p:spPr>
        <p:txBody>
          <a:bodyPr/>
          <a:lstStyle>
            <a:lvl1pPr marL="0" indent="0">
              <a:buNone/>
              <a:defRPr sz="1200"/>
            </a:lvl1pPr>
            <a:lvl2pPr marL="405185" indent="0">
              <a:buNone/>
              <a:defRPr sz="1100"/>
            </a:lvl2pPr>
            <a:lvl3pPr marL="810372" indent="0">
              <a:buNone/>
              <a:defRPr sz="900"/>
            </a:lvl3pPr>
            <a:lvl4pPr marL="1215556" indent="0">
              <a:buNone/>
              <a:defRPr sz="800"/>
            </a:lvl4pPr>
            <a:lvl5pPr marL="1620741" indent="0">
              <a:buNone/>
              <a:defRPr sz="800"/>
            </a:lvl5pPr>
            <a:lvl6pPr marL="2025928" indent="0">
              <a:buNone/>
              <a:defRPr sz="800"/>
            </a:lvl6pPr>
            <a:lvl7pPr marL="2431112" indent="0">
              <a:buNone/>
              <a:defRPr sz="800"/>
            </a:lvl7pPr>
            <a:lvl8pPr marL="2836298" indent="0">
              <a:buNone/>
              <a:defRPr sz="800"/>
            </a:lvl8pPr>
            <a:lvl9pPr marL="3241484" indent="0">
              <a:buNone/>
              <a:defRPr sz="800"/>
            </a:lvl9pPr>
          </a:lstStyle>
          <a:p>
            <a:pPr lvl="0"/>
            <a:r>
              <a:rPr lang="zh-CN" altLang="en-US"/>
              <a:t>单击此处编辑母版文本样式</a:t>
            </a:r>
          </a:p>
        </p:txBody>
      </p:sp>
      <p:sp>
        <p:nvSpPr>
          <p:cNvPr id="5" name="灯片编号占位符 4"/>
          <p:cNvSpPr>
            <a:spLocks noGrp="1"/>
          </p:cNvSpPr>
          <p:nvPr>
            <p:ph type="sldNum" sz="quarter" idx="10"/>
          </p:nvPr>
        </p:nvSpPr>
        <p:spPr/>
        <p:txBody>
          <a:bodyPr/>
          <a:lstStyle>
            <a:lvl1pPr>
              <a:defRPr/>
            </a:lvl1pPr>
          </a:lstStyle>
          <a:p>
            <a:fld id="{BBDC4F53-7AE1-4947-8A54-70A7022909AD}" type="slidenum">
              <a:rPr lang="en-GB" altLang="en-GB"/>
              <a:pPr/>
              <a:t>‹#›</a:t>
            </a:fld>
            <a:endParaRPr lang="en-GB" altLang="en-GB"/>
          </a:p>
        </p:txBody>
      </p:sp>
    </p:spTree>
    <p:extLst>
      <p:ext uri="{BB962C8B-B14F-4D97-AF65-F5344CB8AC3E}">
        <p14:creationId xmlns:p14="http://schemas.microsoft.com/office/powerpoint/2010/main" val="409083608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灯片编号占位符 3"/>
          <p:cNvSpPr>
            <a:spLocks noGrp="1"/>
          </p:cNvSpPr>
          <p:nvPr>
            <p:ph type="sldNum" sz="quarter" idx="10"/>
          </p:nvPr>
        </p:nvSpPr>
        <p:spPr/>
        <p:txBody>
          <a:bodyPr/>
          <a:lstStyle>
            <a:lvl1pPr>
              <a:defRPr/>
            </a:lvl1pPr>
          </a:lstStyle>
          <a:p>
            <a:fld id="{A5AD8C51-29A5-49CD-8BDD-16905875B1C6}" type="slidenum">
              <a:rPr lang="en-GB" altLang="en-GB"/>
              <a:pPr/>
              <a:t>‹#›</a:t>
            </a:fld>
            <a:endParaRPr lang="en-GB" altLang="en-GB"/>
          </a:p>
        </p:txBody>
      </p:sp>
    </p:spTree>
    <p:extLst>
      <p:ext uri="{BB962C8B-B14F-4D97-AF65-F5344CB8AC3E}">
        <p14:creationId xmlns:p14="http://schemas.microsoft.com/office/powerpoint/2010/main" val="25386431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2671" y="358777"/>
            <a:ext cx="2120412" cy="595788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85800" y="358777"/>
            <a:ext cx="5876194" cy="595788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灯片编号占位符 3"/>
          <p:cNvSpPr>
            <a:spLocks noGrp="1"/>
          </p:cNvSpPr>
          <p:nvPr>
            <p:ph type="sldNum" sz="quarter" idx="10"/>
          </p:nvPr>
        </p:nvSpPr>
        <p:spPr/>
        <p:txBody>
          <a:bodyPr/>
          <a:lstStyle>
            <a:lvl1pPr>
              <a:defRPr/>
            </a:lvl1pPr>
          </a:lstStyle>
          <a:p>
            <a:fld id="{17203405-9442-4584-9CEC-155151A9E301}" type="slidenum">
              <a:rPr lang="en-GB" altLang="en-GB"/>
              <a:pPr/>
              <a:t>‹#›</a:t>
            </a:fld>
            <a:endParaRPr lang="en-GB" altLang="en-GB"/>
          </a:p>
        </p:txBody>
      </p:sp>
    </p:spTree>
    <p:extLst>
      <p:ext uri="{BB962C8B-B14F-4D97-AF65-F5344CB8AC3E}">
        <p14:creationId xmlns:p14="http://schemas.microsoft.com/office/powerpoint/2010/main" val="23505583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AndTwoObj" preserve="1">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749301" y="358775"/>
            <a:ext cx="8073780" cy="619126"/>
          </a:xfrm>
        </p:spPr>
        <p:txBody>
          <a:bodyPr/>
          <a:lstStyle/>
          <a:p>
            <a:r>
              <a:rPr lang="zh-CN" altLang="en-US"/>
              <a:t>单击此处编辑母版标题样式</a:t>
            </a:r>
          </a:p>
        </p:txBody>
      </p:sp>
      <p:sp>
        <p:nvSpPr>
          <p:cNvPr id="3" name="内容占位符 2"/>
          <p:cNvSpPr>
            <a:spLocks noGrp="1"/>
          </p:cNvSpPr>
          <p:nvPr>
            <p:ph sz="half" idx="1"/>
          </p:nvPr>
        </p:nvSpPr>
        <p:spPr>
          <a:xfrm>
            <a:off x="762000" y="1308101"/>
            <a:ext cx="3732336" cy="500856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内容占位符 3"/>
          <p:cNvSpPr>
            <a:spLocks noGrp="1"/>
          </p:cNvSpPr>
          <p:nvPr>
            <p:ph sz="quarter" idx="2"/>
          </p:nvPr>
        </p:nvSpPr>
        <p:spPr>
          <a:xfrm>
            <a:off x="4635012" y="1308100"/>
            <a:ext cx="4127988" cy="24272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4635012" y="3887789"/>
            <a:ext cx="4127988" cy="242887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灯片编号占位符 5"/>
          <p:cNvSpPr>
            <a:spLocks noGrp="1"/>
          </p:cNvSpPr>
          <p:nvPr>
            <p:ph type="sldNum" sz="quarter" idx="10"/>
          </p:nvPr>
        </p:nvSpPr>
        <p:spPr>
          <a:xfrm>
            <a:off x="77668" y="6552200"/>
            <a:ext cx="238857" cy="169277"/>
          </a:xfrm>
        </p:spPr>
        <p:txBody>
          <a:bodyPr/>
          <a:lstStyle>
            <a:lvl1pPr>
              <a:defRPr/>
            </a:lvl1pPr>
          </a:lstStyle>
          <a:p>
            <a:fld id="{8950F835-3656-4093-9A46-E5D573F2FCCB}" type="slidenum">
              <a:rPr lang="en-GB" altLang="en-GB"/>
              <a:pPr/>
              <a:t>‹#›</a:t>
            </a:fld>
            <a:endParaRPr lang="en-GB" altLang="en-GB"/>
          </a:p>
        </p:txBody>
      </p:sp>
    </p:spTree>
    <p:extLst>
      <p:ext uri="{BB962C8B-B14F-4D97-AF65-F5344CB8AC3E}">
        <p14:creationId xmlns:p14="http://schemas.microsoft.com/office/powerpoint/2010/main" val="278019734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723900" y="358775"/>
            <a:ext cx="8099181" cy="619126"/>
          </a:xfrm>
        </p:spPr>
        <p:txBody>
          <a:bodyPr/>
          <a:lstStyle/>
          <a:p>
            <a:r>
              <a:rPr lang="zh-CN" altLang="en-US"/>
              <a:t>单击此处编辑母版标题样式</a:t>
            </a:r>
          </a:p>
        </p:txBody>
      </p:sp>
      <p:sp>
        <p:nvSpPr>
          <p:cNvPr id="3" name="表格占位符 2"/>
          <p:cNvSpPr>
            <a:spLocks noGrp="1"/>
          </p:cNvSpPr>
          <p:nvPr>
            <p:ph type="tbl" idx="1"/>
          </p:nvPr>
        </p:nvSpPr>
        <p:spPr>
          <a:xfrm>
            <a:off x="728664" y="1308101"/>
            <a:ext cx="8034337" cy="5008564"/>
          </a:xfrm>
        </p:spPr>
        <p:txBody>
          <a:bodyPr/>
          <a:lstStyle/>
          <a:p>
            <a:endParaRPr lang="zh-CN" altLang="en-US"/>
          </a:p>
        </p:txBody>
      </p:sp>
      <p:sp>
        <p:nvSpPr>
          <p:cNvPr id="4" name="灯片编号占位符 3"/>
          <p:cNvSpPr>
            <a:spLocks noGrp="1"/>
          </p:cNvSpPr>
          <p:nvPr>
            <p:ph type="sldNum" sz="quarter" idx="10"/>
          </p:nvPr>
        </p:nvSpPr>
        <p:spPr>
          <a:xfrm>
            <a:off x="77668" y="6552200"/>
            <a:ext cx="238857" cy="169277"/>
          </a:xfrm>
        </p:spPr>
        <p:txBody>
          <a:bodyPr/>
          <a:lstStyle>
            <a:lvl1pPr>
              <a:defRPr/>
            </a:lvl1pPr>
          </a:lstStyle>
          <a:p>
            <a:fld id="{9FCDB303-7AF7-4812-959E-21D604EC4A33}" type="slidenum">
              <a:rPr lang="en-GB" altLang="en-GB"/>
              <a:pPr/>
              <a:t>‹#›</a:t>
            </a:fld>
            <a:endParaRPr lang="en-GB" altLang="en-GB" dirty="0"/>
          </a:p>
        </p:txBody>
      </p:sp>
    </p:spTree>
    <p:extLst>
      <p:ext uri="{BB962C8B-B14F-4D97-AF65-F5344CB8AC3E}">
        <p14:creationId xmlns:p14="http://schemas.microsoft.com/office/powerpoint/2010/main" val="101182739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标题和图表">
    <p:spTree>
      <p:nvGrpSpPr>
        <p:cNvPr id="1" name=""/>
        <p:cNvGrpSpPr/>
        <p:nvPr/>
      </p:nvGrpSpPr>
      <p:grpSpPr>
        <a:xfrm>
          <a:off x="0" y="0"/>
          <a:ext cx="0" cy="0"/>
          <a:chOff x="0" y="0"/>
          <a:chExt cx="0" cy="0"/>
        </a:xfrm>
      </p:grpSpPr>
      <p:sp>
        <p:nvSpPr>
          <p:cNvPr id="2" name="标题 1"/>
          <p:cNvSpPr>
            <a:spLocks noGrp="1"/>
          </p:cNvSpPr>
          <p:nvPr>
            <p:ph type="title"/>
          </p:nvPr>
        </p:nvSpPr>
        <p:spPr>
          <a:xfrm>
            <a:off x="728663" y="358775"/>
            <a:ext cx="8094418" cy="619126"/>
          </a:xfrm>
        </p:spPr>
        <p:txBody>
          <a:bodyPr/>
          <a:lstStyle/>
          <a:p>
            <a:r>
              <a:rPr lang="zh-CN" altLang="en-US"/>
              <a:t>单击此处编辑母版标题样式</a:t>
            </a:r>
          </a:p>
        </p:txBody>
      </p:sp>
      <p:sp>
        <p:nvSpPr>
          <p:cNvPr id="4" name="灯片编号占位符 3"/>
          <p:cNvSpPr>
            <a:spLocks noGrp="1"/>
          </p:cNvSpPr>
          <p:nvPr>
            <p:ph type="sldNum" sz="quarter" idx="10"/>
          </p:nvPr>
        </p:nvSpPr>
        <p:spPr>
          <a:xfrm>
            <a:off x="77668" y="6552200"/>
            <a:ext cx="238857" cy="169277"/>
          </a:xfrm>
        </p:spPr>
        <p:txBody>
          <a:bodyPr/>
          <a:lstStyle>
            <a:lvl1pPr>
              <a:defRPr/>
            </a:lvl1pPr>
          </a:lstStyle>
          <a:p>
            <a:fld id="{7BF3246D-B8A1-49D5-B48C-03E39EF4CC2B}" type="slidenum">
              <a:rPr lang="en-GB" altLang="en-GB"/>
              <a:pPr/>
              <a:t>‹#›</a:t>
            </a:fld>
            <a:endParaRPr lang="en-GB" altLang="en-GB"/>
          </a:p>
        </p:txBody>
      </p:sp>
      <p:grpSp>
        <p:nvGrpSpPr>
          <p:cNvPr id="5" name="组合 4"/>
          <p:cNvGrpSpPr/>
          <p:nvPr userDrawn="1"/>
        </p:nvGrpSpPr>
        <p:grpSpPr>
          <a:xfrm>
            <a:off x="1485900" y="5732443"/>
            <a:ext cx="1234440" cy="851233"/>
            <a:chOff x="1485900" y="4777035"/>
            <a:chExt cx="1234440" cy="709361"/>
          </a:xfrm>
        </p:grpSpPr>
        <p:grpSp>
          <p:nvGrpSpPr>
            <p:cNvPr id="6" name="组合 14"/>
            <p:cNvGrpSpPr/>
            <p:nvPr userDrawn="1"/>
          </p:nvGrpSpPr>
          <p:grpSpPr>
            <a:xfrm>
              <a:off x="1522214" y="4787895"/>
              <a:ext cx="1178597" cy="698501"/>
              <a:chOff x="1522214" y="4787895"/>
              <a:chExt cx="1178597" cy="698501"/>
            </a:xfrm>
          </p:grpSpPr>
          <p:pic>
            <p:nvPicPr>
              <p:cNvPr id="9" name="Picture 1"/>
              <p:cNvPicPr>
                <a:picLocks noChangeAspect="1" noChangeArrowheads="1"/>
              </p:cNvPicPr>
              <p:nvPr userDrawn="1"/>
            </p:nvPicPr>
            <p:blipFill>
              <a:blip r:embed="rId2" cstate="print"/>
              <a:srcRect/>
              <a:stretch>
                <a:fillRect/>
              </a:stretch>
            </p:blipFill>
            <p:spPr bwMode="auto">
              <a:xfrm>
                <a:off x="1522214" y="4787895"/>
                <a:ext cx="1178597" cy="698501"/>
              </a:xfrm>
              <a:prstGeom prst="rect">
                <a:avLst/>
              </a:prstGeom>
              <a:noFill/>
              <a:ln w="9525">
                <a:noFill/>
                <a:miter lim="800000"/>
                <a:headEnd/>
                <a:tailEnd/>
              </a:ln>
            </p:spPr>
          </p:pic>
          <p:sp>
            <p:nvSpPr>
              <p:cNvPr id="10" name="TextBox 9"/>
              <p:cNvSpPr txBox="1"/>
              <p:nvPr userDrawn="1"/>
            </p:nvSpPr>
            <p:spPr>
              <a:xfrm>
                <a:off x="1542906" y="5181603"/>
                <a:ext cx="1128864" cy="205184"/>
              </a:xfrm>
              <a:prstGeom prst="rect">
                <a:avLst/>
              </a:prstGeom>
              <a:solidFill>
                <a:srgbClr val="0076C0"/>
              </a:solidFill>
            </p:spPr>
            <p:txBody>
              <a:bodyPr wrap="square" rtlCol="0">
                <a:spAutoFit/>
              </a:bodyPr>
              <a:lstStyle/>
              <a:p>
                <a:pPr algn="ctr" eaLnBrk="0" fontAlgn="base" hangingPunct="0">
                  <a:spcBef>
                    <a:spcPct val="0"/>
                  </a:spcBef>
                  <a:spcAft>
                    <a:spcPct val="0"/>
                  </a:spcAft>
                </a:pPr>
                <a:endParaRPr lang="en-US" altLang="zh-CN" sz="1000" dirty="0">
                  <a:solidFill>
                    <a:srgbClr val="FFCC00"/>
                  </a:solidFill>
                </a:endParaRPr>
              </a:p>
            </p:txBody>
          </p:sp>
          <p:sp>
            <p:nvSpPr>
              <p:cNvPr id="11" name="TextBox 10"/>
              <p:cNvSpPr txBox="1"/>
              <p:nvPr userDrawn="1"/>
            </p:nvSpPr>
            <p:spPr>
              <a:xfrm>
                <a:off x="1552431" y="4810126"/>
                <a:ext cx="1128864" cy="205184"/>
              </a:xfrm>
              <a:prstGeom prst="rect">
                <a:avLst/>
              </a:prstGeom>
              <a:solidFill>
                <a:srgbClr val="21358B"/>
              </a:solidFill>
            </p:spPr>
            <p:txBody>
              <a:bodyPr wrap="square" rtlCol="0">
                <a:spAutoFit/>
              </a:bodyPr>
              <a:lstStyle/>
              <a:p>
                <a:pPr algn="ctr" eaLnBrk="0" fontAlgn="base" hangingPunct="0">
                  <a:spcBef>
                    <a:spcPct val="0"/>
                  </a:spcBef>
                  <a:spcAft>
                    <a:spcPct val="0"/>
                  </a:spcAft>
                </a:pPr>
                <a:endParaRPr lang="en-US" altLang="zh-CN" sz="1000" dirty="0">
                  <a:solidFill>
                    <a:srgbClr val="FFCC00"/>
                  </a:solidFill>
                </a:endParaRPr>
              </a:p>
            </p:txBody>
          </p:sp>
        </p:grpSp>
        <p:sp>
          <p:nvSpPr>
            <p:cNvPr id="7" name="TextBox 6"/>
            <p:cNvSpPr txBox="1"/>
            <p:nvPr userDrawn="1"/>
          </p:nvSpPr>
          <p:spPr>
            <a:xfrm>
              <a:off x="1485900" y="4777035"/>
              <a:ext cx="1188720" cy="256481"/>
            </a:xfrm>
            <a:prstGeom prst="rect">
              <a:avLst/>
            </a:prstGeom>
            <a:noFill/>
          </p:spPr>
          <p:txBody>
            <a:bodyPr wrap="square" rtlCol="0">
              <a:spAutoFit/>
            </a:bodyPr>
            <a:lstStyle/>
            <a:p>
              <a:pPr algn="dist" eaLnBrk="0" fontAlgn="base" hangingPunct="0">
                <a:spcBef>
                  <a:spcPct val="0"/>
                </a:spcBef>
                <a:spcAft>
                  <a:spcPct val="0"/>
                </a:spcAft>
              </a:pPr>
              <a:r>
                <a:rPr lang="en-US" altLang="zh-CN" sz="1400" b="1" spc="-150" dirty="0">
                  <a:solidFill>
                    <a:srgbClr val="FFFFFF"/>
                  </a:solidFill>
                  <a:latin typeface="Baskerville Old Face" pitchFamily="18" charset="0"/>
                  <a:ea typeface="Tahoma" pitchFamily="34" charset="0"/>
                  <a:cs typeface="Arial" pitchFamily="34" charset="0"/>
                </a:rPr>
                <a:t>SYSWIN-SZ</a:t>
              </a:r>
              <a:endParaRPr lang="zh-CN" altLang="en-US" sz="1400" b="1" spc="-150" dirty="0">
                <a:solidFill>
                  <a:srgbClr val="FFFFFF"/>
                </a:solidFill>
                <a:latin typeface="Baskerville Old Face" pitchFamily="18" charset="0"/>
                <a:ea typeface="Microsoft JhengHei" pitchFamily="34" charset="-120"/>
                <a:cs typeface="Arial" pitchFamily="34" charset="0"/>
              </a:endParaRPr>
            </a:p>
          </p:txBody>
        </p:sp>
        <p:sp>
          <p:nvSpPr>
            <p:cNvPr id="8" name="TextBox 7"/>
            <p:cNvSpPr txBox="1"/>
            <p:nvPr userDrawn="1"/>
          </p:nvSpPr>
          <p:spPr>
            <a:xfrm>
              <a:off x="1501140" y="5119935"/>
              <a:ext cx="1219200" cy="307777"/>
            </a:xfrm>
            <a:prstGeom prst="rect">
              <a:avLst/>
            </a:prstGeom>
            <a:noFill/>
          </p:spPr>
          <p:txBody>
            <a:bodyPr wrap="square" rtlCol="0">
              <a:spAutoFit/>
            </a:bodyPr>
            <a:lstStyle/>
            <a:p>
              <a:pPr algn="ctr" eaLnBrk="0" fontAlgn="base" hangingPunct="0">
                <a:spcBef>
                  <a:spcPct val="0"/>
                </a:spcBef>
                <a:spcAft>
                  <a:spcPct val="0"/>
                </a:spcAft>
              </a:pPr>
              <a:r>
                <a:rPr lang="en-US" altLang="zh-CN" sz="1800" b="1" dirty="0">
                  <a:solidFill>
                    <a:srgbClr val="FFFFFF"/>
                  </a:solidFill>
                  <a:latin typeface="Bell MT" pitchFamily="18" charset="0"/>
                </a:rPr>
                <a:t>Education</a:t>
              </a:r>
              <a:endParaRPr lang="zh-CN" altLang="en-US" sz="1800" b="1" dirty="0">
                <a:solidFill>
                  <a:srgbClr val="FFFFFF"/>
                </a:solidFill>
                <a:latin typeface="Bell MT" pitchFamily="18" charset="0"/>
              </a:endParaRPr>
            </a:p>
          </p:txBody>
        </p:sp>
      </p:grpSp>
    </p:spTree>
    <p:extLst>
      <p:ext uri="{BB962C8B-B14F-4D97-AF65-F5344CB8AC3E}">
        <p14:creationId xmlns:p14="http://schemas.microsoft.com/office/powerpoint/2010/main" val="403014351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4" name="矩形 3"/>
          <p:cNvSpPr/>
          <p:nvPr userDrawn="1"/>
        </p:nvSpPr>
        <p:spPr bwMode="auto">
          <a:xfrm>
            <a:off x="0" y="0"/>
            <a:ext cx="9144000" cy="6858000"/>
          </a:xfrm>
          <a:prstGeom prst="rect">
            <a:avLst/>
          </a:prstGeom>
          <a:solidFill>
            <a:srgbClr val="990000"/>
          </a:solidFill>
          <a:ln w="6350" cap="flat" cmpd="sng" algn="ctr">
            <a:noFill/>
            <a:prstDash val="solid"/>
            <a:round/>
            <a:headEnd type="none" w="med" len="med"/>
            <a:tailEnd type="none" w="med" len="med"/>
          </a:ln>
          <a:effectLst>
            <a:outerShdw dist="17961" dir="2700000" algn="ctr" rotWithShape="0">
              <a:srgbClr val="808080"/>
            </a:outerShdw>
          </a:effectLst>
        </p:spPr>
        <p:txBody>
          <a:bodyPr vert="horz" wrap="none" lIns="81037" tIns="81037" rIns="81037" bIns="81037" numCol="1" rtlCol="0" anchor="ctr" anchorCtr="0" compatLnSpc="1">
            <a:prstTxWarp prst="textNoShape">
              <a:avLst/>
            </a:prstTxWarp>
          </a:bodyPr>
          <a:lstStyle/>
          <a:p>
            <a:pPr algn="ctr" defTabSz="810372" eaLnBrk="0" fontAlgn="base" hangingPunct="0">
              <a:spcBef>
                <a:spcPct val="0"/>
              </a:spcBef>
              <a:spcAft>
                <a:spcPct val="0"/>
              </a:spcAft>
            </a:pPr>
            <a:endParaRPr lang="zh-CN" altLang="en-US" sz="1100" dirty="0">
              <a:solidFill>
                <a:srgbClr val="091D5D"/>
              </a:solidFill>
              <a:latin typeface="Verdana" pitchFamily="34" charset="0"/>
            </a:endParaRPr>
          </a:p>
        </p:txBody>
      </p:sp>
      <p:grpSp>
        <p:nvGrpSpPr>
          <p:cNvPr id="6" name="组合 5"/>
          <p:cNvGrpSpPr/>
          <p:nvPr userDrawn="1"/>
        </p:nvGrpSpPr>
        <p:grpSpPr>
          <a:xfrm>
            <a:off x="2483557" y="2142591"/>
            <a:ext cx="4047872" cy="2319250"/>
            <a:chOff x="1501140" y="4777033"/>
            <a:chExt cx="1219200" cy="709363"/>
          </a:xfrm>
        </p:grpSpPr>
        <p:grpSp>
          <p:nvGrpSpPr>
            <p:cNvPr id="7" name="组合 14"/>
            <p:cNvGrpSpPr/>
            <p:nvPr userDrawn="1"/>
          </p:nvGrpSpPr>
          <p:grpSpPr>
            <a:xfrm>
              <a:off x="1522214" y="4787895"/>
              <a:ext cx="1178597" cy="698501"/>
              <a:chOff x="1522214" y="4787895"/>
              <a:chExt cx="1178597" cy="698501"/>
            </a:xfrm>
          </p:grpSpPr>
          <p:pic>
            <p:nvPicPr>
              <p:cNvPr id="10" name="Picture 1"/>
              <p:cNvPicPr>
                <a:picLocks noChangeAspect="1" noChangeArrowheads="1"/>
              </p:cNvPicPr>
              <p:nvPr userDrawn="1"/>
            </p:nvPicPr>
            <p:blipFill>
              <a:blip r:embed="rId2" cstate="print"/>
              <a:srcRect/>
              <a:stretch>
                <a:fillRect/>
              </a:stretch>
            </p:blipFill>
            <p:spPr bwMode="auto">
              <a:xfrm>
                <a:off x="1522214" y="4787895"/>
                <a:ext cx="1178597" cy="698501"/>
              </a:xfrm>
              <a:prstGeom prst="rect">
                <a:avLst/>
              </a:prstGeom>
              <a:noFill/>
              <a:ln w="9525">
                <a:noFill/>
                <a:miter lim="800000"/>
                <a:headEnd/>
                <a:tailEnd/>
              </a:ln>
            </p:spPr>
          </p:pic>
          <p:sp>
            <p:nvSpPr>
              <p:cNvPr id="11" name="TextBox 10"/>
              <p:cNvSpPr txBox="1"/>
              <p:nvPr userDrawn="1"/>
            </p:nvSpPr>
            <p:spPr>
              <a:xfrm>
                <a:off x="1542906" y="5181601"/>
                <a:ext cx="1128864" cy="178859"/>
              </a:xfrm>
              <a:prstGeom prst="rect">
                <a:avLst/>
              </a:prstGeom>
              <a:solidFill>
                <a:srgbClr val="0076C0"/>
              </a:solidFill>
            </p:spPr>
            <p:txBody>
              <a:bodyPr wrap="square" rtlCol="0">
                <a:spAutoFit/>
              </a:bodyPr>
              <a:lstStyle/>
              <a:p>
                <a:pPr algn="ctr" eaLnBrk="0" fontAlgn="base" hangingPunct="0">
                  <a:spcBef>
                    <a:spcPct val="0"/>
                  </a:spcBef>
                  <a:spcAft>
                    <a:spcPct val="0"/>
                  </a:spcAft>
                </a:pPr>
                <a:endParaRPr lang="en-US" altLang="zh-CN" sz="3200" dirty="0">
                  <a:solidFill>
                    <a:srgbClr val="FFCC00"/>
                  </a:solidFill>
                </a:endParaRPr>
              </a:p>
            </p:txBody>
          </p:sp>
          <p:sp>
            <p:nvSpPr>
              <p:cNvPr id="12" name="TextBox 11"/>
              <p:cNvSpPr txBox="1"/>
              <p:nvPr userDrawn="1"/>
            </p:nvSpPr>
            <p:spPr>
              <a:xfrm>
                <a:off x="1552431" y="4810124"/>
                <a:ext cx="1128864" cy="178859"/>
              </a:xfrm>
              <a:prstGeom prst="rect">
                <a:avLst/>
              </a:prstGeom>
              <a:solidFill>
                <a:srgbClr val="21358B"/>
              </a:solidFill>
            </p:spPr>
            <p:txBody>
              <a:bodyPr wrap="square" rtlCol="0">
                <a:spAutoFit/>
              </a:bodyPr>
              <a:lstStyle/>
              <a:p>
                <a:pPr algn="ctr" eaLnBrk="0" fontAlgn="base" hangingPunct="0">
                  <a:spcBef>
                    <a:spcPct val="0"/>
                  </a:spcBef>
                  <a:spcAft>
                    <a:spcPct val="0"/>
                  </a:spcAft>
                </a:pPr>
                <a:endParaRPr lang="en-US" altLang="zh-CN" sz="3200" dirty="0">
                  <a:solidFill>
                    <a:srgbClr val="FFCC00"/>
                  </a:solidFill>
                </a:endParaRPr>
              </a:p>
            </p:txBody>
          </p:sp>
        </p:grpSp>
        <p:sp>
          <p:nvSpPr>
            <p:cNvPr id="8" name="TextBox 7"/>
            <p:cNvSpPr txBox="1"/>
            <p:nvPr userDrawn="1"/>
          </p:nvSpPr>
          <p:spPr>
            <a:xfrm>
              <a:off x="1512131" y="4777033"/>
              <a:ext cx="1188721" cy="254168"/>
            </a:xfrm>
            <a:prstGeom prst="rect">
              <a:avLst/>
            </a:prstGeom>
            <a:noFill/>
          </p:spPr>
          <p:txBody>
            <a:bodyPr wrap="square" rtlCol="0">
              <a:spAutoFit/>
            </a:bodyPr>
            <a:lstStyle/>
            <a:p>
              <a:pPr algn="ctr" eaLnBrk="0" fontAlgn="base" hangingPunct="0">
                <a:spcBef>
                  <a:spcPct val="0"/>
                </a:spcBef>
                <a:spcAft>
                  <a:spcPct val="0"/>
                </a:spcAft>
              </a:pPr>
              <a:r>
                <a:rPr lang="en-US" altLang="zh-CN" sz="4800" b="1" spc="300" dirty="0">
                  <a:solidFill>
                    <a:srgbClr val="FFFFFF"/>
                  </a:solidFill>
                  <a:latin typeface="Baskerville Old Face" pitchFamily="18" charset="0"/>
                  <a:ea typeface="Tahoma" pitchFamily="34" charset="0"/>
                  <a:cs typeface="Arial" pitchFamily="34" charset="0"/>
                </a:rPr>
                <a:t>SYSWIN-SZ</a:t>
              </a:r>
              <a:endParaRPr lang="zh-CN" altLang="en-US" sz="4800" b="1" spc="300" dirty="0">
                <a:solidFill>
                  <a:srgbClr val="FFFFFF"/>
                </a:solidFill>
                <a:latin typeface="Baskerville Old Face" pitchFamily="18" charset="0"/>
                <a:ea typeface="Microsoft JhengHei" pitchFamily="34" charset="-120"/>
                <a:cs typeface="Arial" pitchFamily="34" charset="0"/>
              </a:endParaRPr>
            </a:p>
          </p:txBody>
        </p:sp>
        <p:sp>
          <p:nvSpPr>
            <p:cNvPr id="9" name="TextBox 8"/>
            <p:cNvSpPr txBox="1"/>
            <p:nvPr userDrawn="1"/>
          </p:nvSpPr>
          <p:spPr>
            <a:xfrm>
              <a:off x="1501140" y="5119932"/>
              <a:ext cx="1219200" cy="310649"/>
            </a:xfrm>
            <a:prstGeom prst="rect">
              <a:avLst/>
            </a:prstGeom>
            <a:noFill/>
          </p:spPr>
          <p:txBody>
            <a:bodyPr wrap="square" rtlCol="0">
              <a:spAutoFit/>
            </a:bodyPr>
            <a:lstStyle/>
            <a:p>
              <a:pPr algn="ctr" eaLnBrk="0" fontAlgn="base" hangingPunct="0">
                <a:spcBef>
                  <a:spcPct val="0"/>
                </a:spcBef>
                <a:spcAft>
                  <a:spcPct val="0"/>
                </a:spcAft>
              </a:pPr>
              <a:r>
                <a:rPr lang="en-US" altLang="zh-CN" sz="6000" b="1" dirty="0">
                  <a:solidFill>
                    <a:srgbClr val="FFFFFF"/>
                  </a:solidFill>
                  <a:latin typeface="Bell MT" pitchFamily="18" charset="0"/>
                </a:rPr>
                <a:t>Education</a:t>
              </a:r>
              <a:endParaRPr lang="zh-CN" altLang="en-US" sz="6000" b="1" dirty="0">
                <a:solidFill>
                  <a:srgbClr val="FFFFFF"/>
                </a:solidFill>
                <a:latin typeface="Bell MT" pitchFamily="18" charset="0"/>
              </a:endParaRPr>
            </a:p>
          </p:txBody>
        </p:sp>
      </p:grpSp>
    </p:spTree>
    <p:extLst>
      <p:ext uri="{BB962C8B-B14F-4D97-AF65-F5344CB8AC3E}">
        <p14:creationId xmlns:p14="http://schemas.microsoft.com/office/powerpoint/2010/main" val="12214142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灯片编号占位符 3"/>
          <p:cNvSpPr>
            <a:spLocks noGrp="1"/>
          </p:cNvSpPr>
          <p:nvPr>
            <p:ph type="sldNum" sz="quarter" idx="10"/>
          </p:nvPr>
        </p:nvSpPr>
        <p:spPr/>
        <p:txBody>
          <a:bodyPr/>
          <a:lstStyle>
            <a:lvl1pPr>
              <a:defRPr/>
            </a:lvl1pPr>
          </a:lstStyle>
          <a:p>
            <a:fld id="{B8C2C21C-02CB-4A21-90F4-85B2AD557670}" type="slidenum">
              <a:rPr lang="en-GB" altLang="en-GB"/>
              <a:pPr/>
              <a:t>‹#›</a:t>
            </a:fld>
            <a:endParaRPr lang="en-GB" altLang="en-GB"/>
          </a:p>
        </p:txBody>
      </p:sp>
    </p:spTree>
    <p:extLst>
      <p:ext uri="{BB962C8B-B14F-4D97-AF65-F5344CB8AC3E}">
        <p14:creationId xmlns:p14="http://schemas.microsoft.com/office/powerpoint/2010/main" val="1060813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灯片编号占位符 3"/>
          <p:cNvSpPr>
            <a:spLocks noGrp="1"/>
          </p:cNvSpPr>
          <p:nvPr>
            <p:ph type="sldNum" sz="quarter" idx="10"/>
          </p:nvPr>
        </p:nvSpPr>
        <p:spPr/>
        <p:txBody>
          <a:bodyPr/>
          <a:lstStyle>
            <a:lvl1pPr>
              <a:defRPr/>
            </a:lvl1pPr>
          </a:lstStyle>
          <a:p>
            <a:fld id="{B8C2C21C-02CB-4A21-90F4-85B2AD557670}" type="slidenum">
              <a:rPr lang="en-GB" altLang="en-GB"/>
              <a:pPr/>
              <a:t>‹#›</a:t>
            </a:fld>
            <a:endParaRPr lang="en-GB" altLang="en-GB"/>
          </a:p>
        </p:txBody>
      </p:sp>
    </p:spTree>
    <p:extLst>
      <p:ext uri="{BB962C8B-B14F-4D97-AF65-F5344CB8AC3E}">
        <p14:creationId xmlns:p14="http://schemas.microsoft.com/office/powerpoint/2010/main" val="36592500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435" y="4406902"/>
            <a:ext cx="7772400" cy="1362076"/>
          </a:xfrm>
        </p:spPr>
        <p:txBody>
          <a:bodyPr/>
          <a:lstStyle>
            <a:lvl1pPr algn="l">
              <a:defRPr sz="3500" b="1" cap="all"/>
            </a:lvl1pPr>
          </a:lstStyle>
          <a:p>
            <a:r>
              <a:rPr lang="zh-CN" altLang="en-US"/>
              <a:t>单击此处编辑母版标题样式</a:t>
            </a:r>
          </a:p>
        </p:txBody>
      </p:sp>
      <p:sp>
        <p:nvSpPr>
          <p:cNvPr id="3" name="文本占位符 2"/>
          <p:cNvSpPr>
            <a:spLocks noGrp="1"/>
          </p:cNvSpPr>
          <p:nvPr>
            <p:ph type="body" idx="1"/>
          </p:nvPr>
        </p:nvSpPr>
        <p:spPr>
          <a:xfrm>
            <a:off x="722435" y="2906713"/>
            <a:ext cx="7772400" cy="1500187"/>
          </a:xfrm>
        </p:spPr>
        <p:txBody>
          <a:bodyPr anchor="b"/>
          <a:lstStyle>
            <a:lvl1pPr marL="0" indent="0">
              <a:buNone/>
              <a:defRPr sz="1800"/>
            </a:lvl1pPr>
            <a:lvl2pPr marL="405185" indent="0">
              <a:buNone/>
              <a:defRPr sz="1600"/>
            </a:lvl2pPr>
            <a:lvl3pPr marL="810372" indent="0">
              <a:buNone/>
              <a:defRPr sz="1400"/>
            </a:lvl3pPr>
            <a:lvl4pPr marL="1215556" indent="0">
              <a:buNone/>
              <a:defRPr sz="1200"/>
            </a:lvl4pPr>
            <a:lvl5pPr marL="1620741" indent="0">
              <a:buNone/>
              <a:defRPr sz="1200"/>
            </a:lvl5pPr>
            <a:lvl6pPr marL="2025928" indent="0">
              <a:buNone/>
              <a:defRPr sz="1200"/>
            </a:lvl6pPr>
            <a:lvl7pPr marL="2431112" indent="0">
              <a:buNone/>
              <a:defRPr sz="1200"/>
            </a:lvl7pPr>
            <a:lvl8pPr marL="2836298" indent="0">
              <a:buNone/>
              <a:defRPr sz="1200"/>
            </a:lvl8pPr>
            <a:lvl9pPr marL="3241484" indent="0">
              <a:buNone/>
              <a:defRPr sz="1200"/>
            </a:lvl9pPr>
          </a:lstStyle>
          <a:p>
            <a:pPr lvl="0"/>
            <a:r>
              <a:rPr lang="zh-CN" altLang="en-US"/>
              <a:t>单击此处编辑母版文本样式</a:t>
            </a:r>
          </a:p>
        </p:txBody>
      </p:sp>
      <p:sp>
        <p:nvSpPr>
          <p:cNvPr id="4" name="灯片编号占位符 3"/>
          <p:cNvSpPr>
            <a:spLocks noGrp="1"/>
          </p:cNvSpPr>
          <p:nvPr>
            <p:ph type="sldNum" sz="quarter" idx="10"/>
          </p:nvPr>
        </p:nvSpPr>
        <p:spPr/>
        <p:txBody>
          <a:bodyPr/>
          <a:lstStyle>
            <a:lvl1pPr>
              <a:defRPr/>
            </a:lvl1pPr>
          </a:lstStyle>
          <a:p>
            <a:fld id="{F5F69B3B-8579-45A4-9495-3AC6D32DDE3F}" type="slidenum">
              <a:rPr lang="en-GB" altLang="en-GB"/>
              <a:pPr/>
              <a:t>‹#›</a:t>
            </a:fld>
            <a:endParaRPr lang="en-GB" altLang="en-GB"/>
          </a:p>
        </p:txBody>
      </p:sp>
    </p:spTree>
    <p:extLst>
      <p:ext uri="{BB962C8B-B14F-4D97-AF65-F5344CB8AC3E}">
        <p14:creationId xmlns:p14="http://schemas.microsoft.com/office/powerpoint/2010/main" val="41943814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728664" y="1308101"/>
            <a:ext cx="3765673" cy="5008564"/>
          </a:xfrm>
        </p:spPr>
        <p:txBody>
          <a:bodyPr/>
          <a:lstStyle>
            <a:lvl1pPr>
              <a:defRPr sz="20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内容占位符 3"/>
          <p:cNvSpPr>
            <a:spLocks noGrp="1"/>
          </p:cNvSpPr>
          <p:nvPr>
            <p:ph sz="half" idx="2"/>
          </p:nvPr>
        </p:nvSpPr>
        <p:spPr>
          <a:xfrm>
            <a:off x="4635012" y="1308101"/>
            <a:ext cx="4127988" cy="5008564"/>
          </a:xfrm>
        </p:spPr>
        <p:txBody>
          <a:bodyPr/>
          <a:lstStyle>
            <a:lvl1pPr>
              <a:defRPr sz="20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灯片编号占位符 4"/>
          <p:cNvSpPr>
            <a:spLocks noGrp="1"/>
          </p:cNvSpPr>
          <p:nvPr>
            <p:ph type="sldNum" sz="quarter" idx="10"/>
          </p:nvPr>
        </p:nvSpPr>
        <p:spPr/>
        <p:txBody>
          <a:bodyPr/>
          <a:lstStyle>
            <a:lvl1pPr>
              <a:defRPr/>
            </a:lvl1pPr>
          </a:lstStyle>
          <a:p>
            <a:fld id="{C2E176ED-E0A0-4587-AAA0-343A855F6EA5}" type="slidenum">
              <a:rPr lang="en-GB" altLang="en-GB"/>
              <a:pPr/>
              <a:t>‹#›</a:t>
            </a:fld>
            <a:endParaRPr lang="en-GB" altLang="en-GB"/>
          </a:p>
        </p:txBody>
      </p:sp>
    </p:spTree>
    <p:extLst>
      <p:ext uri="{BB962C8B-B14F-4D97-AF65-F5344CB8AC3E}">
        <p14:creationId xmlns:p14="http://schemas.microsoft.com/office/powerpoint/2010/main" val="18430860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728663" y="274638"/>
            <a:ext cx="7958137" cy="1143000"/>
          </a:xfrm>
        </p:spPr>
        <p:txBody>
          <a:bodyPr/>
          <a:lstStyle>
            <a:lvl1pPr>
              <a:defRPr/>
            </a:lvl1pPr>
          </a:lstStyle>
          <a:p>
            <a:r>
              <a:rPr lang="zh-CN" altLang="en-US" dirty="0"/>
              <a:t>单击此处编辑母版标题样式</a:t>
            </a:r>
          </a:p>
        </p:txBody>
      </p:sp>
      <p:sp>
        <p:nvSpPr>
          <p:cNvPr id="3" name="文本占位符 2"/>
          <p:cNvSpPr>
            <a:spLocks noGrp="1"/>
          </p:cNvSpPr>
          <p:nvPr>
            <p:ph type="body" idx="1"/>
          </p:nvPr>
        </p:nvSpPr>
        <p:spPr>
          <a:xfrm>
            <a:off x="728663" y="1535115"/>
            <a:ext cx="3768603" cy="639762"/>
          </a:xfrm>
        </p:spPr>
        <p:txBody>
          <a:bodyPr anchor="b"/>
          <a:lstStyle>
            <a:lvl1pPr marL="0" indent="0">
              <a:buNone/>
              <a:defRPr sz="2100" b="1"/>
            </a:lvl1pPr>
            <a:lvl2pPr marL="405185" indent="0">
              <a:buNone/>
              <a:defRPr sz="1800" b="1"/>
            </a:lvl2pPr>
            <a:lvl3pPr marL="810372" indent="0">
              <a:buNone/>
              <a:defRPr sz="1600" b="1"/>
            </a:lvl3pPr>
            <a:lvl4pPr marL="1215556" indent="0">
              <a:buNone/>
              <a:defRPr sz="1400" b="1"/>
            </a:lvl4pPr>
            <a:lvl5pPr marL="1620741" indent="0">
              <a:buNone/>
              <a:defRPr sz="1400" b="1"/>
            </a:lvl5pPr>
            <a:lvl6pPr marL="2025928" indent="0">
              <a:buNone/>
              <a:defRPr sz="1400" b="1"/>
            </a:lvl6pPr>
            <a:lvl7pPr marL="2431112" indent="0">
              <a:buNone/>
              <a:defRPr sz="1400" b="1"/>
            </a:lvl7pPr>
            <a:lvl8pPr marL="2836298" indent="0">
              <a:buNone/>
              <a:defRPr sz="1400" b="1"/>
            </a:lvl8pPr>
            <a:lvl9pPr marL="3241484" indent="0">
              <a:buNone/>
              <a:defRPr sz="1400" b="1"/>
            </a:lvl9pPr>
          </a:lstStyle>
          <a:p>
            <a:pPr lvl="0"/>
            <a:r>
              <a:rPr lang="zh-CN" altLang="en-US" dirty="0"/>
              <a:t>单击此处编辑母版文本样式</a:t>
            </a:r>
          </a:p>
        </p:txBody>
      </p:sp>
      <p:sp>
        <p:nvSpPr>
          <p:cNvPr id="4" name="内容占位符 3"/>
          <p:cNvSpPr>
            <a:spLocks noGrp="1"/>
          </p:cNvSpPr>
          <p:nvPr>
            <p:ph sz="half" idx="2"/>
          </p:nvPr>
        </p:nvSpPr>
        <p:spPr>
          <a:xfrm>
            <a:off x="728663" y="2174875"/>
            <a:ext cx="3768603" cy="3951288"/>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文本占位符 4"/>
          <p:cNvSpPr>
            <a:spLocks noGrp="1"/>
          </p:cNvSpPr>
          <p:nvPr>
            <p:ph type="body" sz="quarter" idx="3"/>
          </p:nvPr>
        </p:nvSpPr>
        <p:spPr>
          <a:xfrm>
            <a:off x="4645272" y="1535115"/>
            <a:ext cx="4041531" cy="639762"/>
          </a:xfrm>
        </p:spPr>
        <p:txBody>
          <a:bodyPr anchor="b"/>
          <a:lstStyle>
            <a:lvl1pPr marL="0" indent="0">
              <a:buNone/>
              <a:defRPr sz="2100" b="1"/>
            </a:lvl1pPr>
            <a:lvl2pPr marL="405185" indent="0">
              <a:buNone/>
              <a:defRPr sz="1800" b="1"/>
            </a:lvl2pPr>
            <a:lvl3pPr marL="810372" indent="0">
              <a:buNone/>
              <a:defRPr sz="1600" b="1"/>
            </a:lvl3pPr>
            <a:lvl4pPr marL="1215556" indent="0">
              <a:buNone/>
              <a:defRPr sz="1400" b="1"/>
            </a:lvl4pPr>
            <a:lvl5pPr marL="1620741" indent="0">
              <a:buNone/>
              <a:defRPr sz="1400" b="1"/>
            </a:lvl5pPr>
            <a:lvl6pPr marL="2025928" indent="0">
              <a:buNone/>
              <a:defRPr sz="1400" b="1"/>
            </a:lvl6pPr>
            <a:lvl7pPr marL="2431112" indent="0">
              <a:buNone/>
              <a:defRPr sz="1400" b="1"/>
            </a:lvl7pPr>
            <a:lvl8pPr marL="2836298" indent="0">
              <a:buNone/>
              <a:defRPr sz="1400" b="1"/>
            </a:lvl8pPr>
            <a:lvl9pPr marL="3241484" indent="0">
              <a:buNone/>
              <a:defRPr sz="1400" b="1"/>
            </a:lvl9pPr>
          </a:lstStyle>
          <a:p>
            <a:pPr lvl="0"/>
            <a:r>
              <a:rPr lang="zh-CN" altLang="en-US"/>
              <a:t>单击此处编辑母版文本样式</a:t>
            </a:r>
          </a:p>
        </p:txBody>
      </p:sp>
      <p:sp>
        <p:nvSpPr>
          <p:cNvPr id="6" name="内容占位符 5"/>
          <p:cNvSpPr>
            <a:spLocks noGrp="1"/>
          </p:cNvSpPr>
          <p:nvPr>
            <p:ph sz="quarter" idx="4"/>
          </p:nvPr>
        </p:nvSpPr>
        <p:spPr>
          <a:xfrm>
            <a:off x="4645272" y="2174875"/>
            <a:ext cx="4041531" cy="3951288"/>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灯片编号占位符 6"/>
          <p:cNvSpPr>
            <a:spLocks noGrp="1"/>
          </p:cNvSpPr>
          <p:nvPr>
            <p:ph type="sldNum" sz="quarter" idx="10"/>
          </p:nvPr>
        </p:nvSpPr>
        <p:spPr/>
        <p:txBody>
          <a:bodyPr/>
          <a:lstStyle>
            <a:lvl1pPr>
              <a:defRPr/>
            </a:lvl1pPr>
          </a:lstStyle>
          <a:p>
            <a:fld id="{2E5BE252-9EE8-4B09-AF78-D61117DB7AF1}" type="slidenum">
              <a:rPr lang="en-GB" altLang="en-GB"/>
              <a:pPr/>
              <a:t>‹#›</a:t>
            </a:fld>
            <a:endParaRPr lang="en-GB" altLang="en-GB"/>
          </a:p>
        </p:txBody>
      </p:sp>
    </p:spTree>
    <p:extLst>
      <p:ext uri="{BB962C8B-B14F-4D97-AF65-F5344CB8AC3E}">
        <p14:creationId xmlns:p14="http://schemas.microsoft.com/office/powerpoint/2010/main" val="26032080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spTree>
      <p:nvGrpSpPr>
        <p:cNvPr id="1" name=""/>
        <p:cNvGrpSpPr/>
        <p:nvPr/>
      </p:nvGrpSpPr>
      <p:grpSpPr>
        <a:xfrm>
          <a:off x="0" y="0"/>
          <a:ext cx="0" cy="0"/>
          <a:chOff x="0" y="0"/>
          <a:chExt cx="0" cy="0"/>
        </a:xfrm>
      </p:grpSpPr>
      <p:sp>
        <p:nvSpPr>
          <p:cNvPr id="4" name="矩形 3"/>
          <p:cNvSpPr/>
          <p:nvPr userDrawn="1"/>
        </p:nvSpPr>
        <p:spPr bwMode="auto">
          <a:xfrm>
            <a:off x="0" y="0"/>
            <a:ext cx="9144000" cy="6858000"/>
          </a:xfrm>
          <a:prstGeom prst="rect">
            <a:avLst/>
          </a:prstGeom>
          <a:solidFill>
            <a:srgbClr val="990000"/>
          </a:solidFill>
          <a:ln w="6350" cap="flat" cmpd="sng" algn="ctr">
            <a:noFill/>
            <a:prstDash val="solid"/>
            <a:round/>
            <a:headEnd type="none" w="med" len="med"/>
            <a:tailEnd type="none" w="med" len="med"/>
          </a:ln>
          <a:effectLst>
            <a:outerShdw dist="17961" dir="2700000" algn="ctr" rotWithShape="0">
              <a:srgbClr val="808080"/>
            </a:outerShdw>
          </a:effectLst>
        </p:spPr>
        <p:txBody>
          <a:bodyPr vert="horz" wrap="none" lIns="81037" tIns="81037" rIns="81037" bIns="81037" numCol="1" rtlCol="0" anchor="ctr" anchorCtr="0" compatLnSpc="1">
            <a:prstTxWarp prst="textNoShape">
              <a:avLst/>
            </a:prstTxWarp>
          </a:bodyPr>
          <a:lstStyle/>
          <a:p>
            <a:pPr algn="ctr" defTabSz="810372" eaLnBrk="0" fontAlgn="base" hangingPunct="0">
              <a:spcBef>
                <a:spcPct val="0"/>
              </a:spcBef>
              <a:spcAft>
                <a:spcPct val="0"/>
              </a:spcAft>
            </a:pPr>
            <a:endParaRPr lang="zh-CN" altLang="en-US" sz="1100" dirty="0">
              <a:solidFill>
                <a:srgbClr val="091D5D"/>
              </a:solidFill>
              <a:latin typeface="Verdana" pitchFamily="34" charset="0"/>
            </a:endParaRPr>
          </a:p>
        </p:txBody>
      </p:sp>
      <p:grpSp>
        <p:nvGrpSpPr>
          <p:cNvPr id="5" name="组合 4"/>
          <p:cNvGrpSpPr/>
          <p:nvPr userDrawn="1"/>
        </p:nvGrpSpPr>
        <p:grpSpPr>
          <a:xfrm>
            <a:off x="65316" y="1674223"/>
            <a:ext cx="2906712" cy="1005840"/>
            <a:chOff x="2159000" y="2021114"/>
            <a:chExt cx="4826000" cy="1296000"/>
          </a:xfrm>
        </p:grpSpPr>
        <p:sp>
          <p:nvSpPr>
            <p:cNvPr id="6" name="矩形 5"/>
            <p:cNvSpPr/>
            <p:nvPr userDrawn="1"/>
          </p:nvSpPr>
          <p:spPr bwMode="auto">
            <a:xfrm>
              <a:off x="2159000" y="2021114"/>
              <a:ext cx="4826000" cy="1296000"/>
            </a:xfrm>
            <a:prstGeom prst="rect">
              <a:avLst/>
            </a:prstGeom>
            <a:solidFill>
              <a:srgbClr val="000000"/>
            </a:solidFill>
            <a:ln w="3175" cap="flat" cmpd="sng" algn="ctr">
              <a:solidFill>
                <a:srgbClr val="FFFFFF"/>
              </a:solidFill>
              <a:prstDash val="solid"/>
              <a:miter lim="800000"/>
              <a:headEnd type="none" w="med" len="med"/>
              <a:tailEnd type="none" w="med" len="med"/>
            </a:ln>
            <a:effectLst/>
          </p:spPr>
          <p:txBody>
            <a:bodyPr vert="horz" wrap="none" lIns="81037" tIns="81037" rIns="81037" bIns="81037" numCol="1" rtlCol="0" anchor="b" anchorCtr="0" compatLnSpc="1">
              <a:prstTxWarp prst="textNoShape">
                <a:avLst/>
              </a:prstTxWarp>
            </a:bodyPr>
            <a:lstStyle/>
            <a:p>
              <a:pPr algn="ctr" defTabSz="810372" eaLnBrk="0" fontAlgn="base" hangingPunct="0">
                <a:spcBef>
                  <a:spcPct val="0"/>
                </a:spcBef>
                <a:spcAft>
                  <a:spcPct val="0"/>
                </a:spcAft>
              </a:pPr>
              <a:r>
                <a:rPr lang="zh-CN" altLang="en-US" sz="3200" b="1" spc="300" dirty="0">
                  <a:solidFill>
                    <a:srgbClr val="DDD2B5">
                      <a:lumMod val="40000"/>
                      <a:lumOff val="60000"/>
                    </a:srgbClr>
                  </a:solidFill>
                  <a:latin typeface="华文细黑" pitchFamily="2" charset="-122"/>
                  <a:ea typeface="华文细黑" pitchFamily="2" charset="-122"/>
                </a:rPr>
                <a:t>市场营销原理</a:t>
              </a:r>
            </a:p>
          </p:txBody>
        </p:sp>
        <p:sp>
          <p:nvSpPr>
            <p:cNvPr id="7" name="TextBox 6"/>
            <p:cNvSpPr txBox="1"/>
            <p:nvPr userDrawn="1"/>
          </p:nvSpPr>
          <p:spPr>
            <a:xfrm>
              <a:off x="2273300" y="2044700"/>
              <a:ext cx="4572000" cy="396563"/>
            </a:xfrm>
            <a:prstGeom prst="rect">
              <a:avLst/>
            </a:prstGeom>
            <a:noFill/>
          </p:spPr>
          <p:txBody>
            <a:bodyPr wrap="square" rtlCol="0">
              <a:spAutoFit/>
            </a:bodyPr>
            <a:lstStyle/>
            <a:p>
              <a:pPr algn="dist" eaLnBrk="0" fontAlgn="base" hangingPunct="0">
                <a:spcBef>
                  <a:spcPct val="0"/>
                </a:spcBef>
                <a:spcAft>
                  <a:spcPct val="0"/>
                </a:spcAft>
              </a:pPr>
              <a:r>
                <a:rPr lang="en-US" altLang="zh-CN" sz="1400" dirty="0">
                  <a:solidFill>
                    <a:srgbClr val="DDD2B5">
                      <a:lumMod val="40000"/>
                      <a:lumOff val="60000"/>
                    </a:srgbClr>
                  </a:solidFill>
                  <a:latin typeface="Bauhaus 93" pitchFamily="82" charset="0"/>
                </a:rPr>
                <a:t>PRINCIPLES OF MARKETING</a:t>
              </a:r>
              <a:endParaRPr lang="zh-CN" altLang="en-US" sz="1400" dirty="0">
                <a:solidFill>
                  <a:srgbClr val="DDD2B5">
                    <a:lumMod val="40000"/>
                    <a:lumOff val="60000"/>
                  </a:srgbClr>
                </a:solidFill>
                <a:latin typeface="Bauhaus 93" pitchFamily="82" charset="0"/>
              </a:endParaRPr>
            </a:p>
          </p:txBody>
        </p:sp>
      </p:grpSp>
      <p:sp>
        <p:nvSpPr>
          <p:cNvPr id="9" name="TextBox 8"/>
          <p:cNvSpPr txBox="1"/>
          <p:nvPr userDrawn="1"/>
        </p:nvSpPr>
        <p:spPr>
          <a:xfrm>
            <a:off x="383030" y="3355357"/>
            <a:ext cx="2269698" cy="1200329"/>
          </a:xfrm>
          <a:prstGeom prst="rect">
            <a:avLst/>
          </a:prstGeom>
          <a:noFill/>
        </p:spPr>
        <p:txBody>
          <a:bodyPr wrap="square" rtlCol="0">
            <a:spAutoFit/>
          </a:bodyPr>
          <a:lstStyle/>
          <a:p>
            <a:pPr algn="ctr" eaLnBrk="0" fontAlgn="base" hangingPunct="0">
              <a:spcBef>
                <a:spcPct val="0"/>
              </a:spcBef>
              <a:spcAft>
                <a:spcPct val="0"/>
              </a:spcAft>
            </a:pPr>
            <a:r>
              <a:rPr lang="zh-CN" altLang="en-US" sz="1800" dirty="0">
                <a:solidFill>
                  <a:srgbClr val="DDD2B5">
                    <a:lumMod val="40000"/>
                    <a:lumOff val="60000"/>
                  </a:srgbClr>
                </a:solidFill>
                <a:latin typeface="Impact" pitchFamily="34" charset="0"/>
                <a:ea typeface="方正大标宋简体" pitchFamily="65" charset="-122"/>
              </a:rPr>
              <a:t>菲利普 </a:t>
            </a:r>
            <a:r>
              <a:rPr lang="en-US" altLang="zh-CN" sz="1800" dirty="0">
                <a:solidFill>
                  <a:srgbClr val="DDD2B5">
                    <a:lumMod val="40000"/>
                    <a:lumOff val="60000"/>
                  </a:srgbClr>
                </a:solidFill>
                <a:latin typeface="Impact" pitchFamily="34" charset="0"/>
                <a:ea typeface="方正大标宋简体" pitchFamily="65" charset="-122"/>
                <a:cs typeface="Arial"/>
              </a:rPr>
              <a:t>• </a:t>
            </a:r>
            <a:r>
              <a:rPr lang="zh-CN" altLang="en-US" sz="1800" dirty="0">
                <a:solidFill>
                  <a:srgbClr val="DDD2B5">
                    <a:lumMod val="40000"/>
                    <a:lumOff val="60000"/>
                  </a:srgbClr>
                </a:solidFill>
                <a:latin typeface="Impact" pitchFamily="34" charset="0"/>
                <a:ea typeface="方正大标宋简体" pitchFamily="65" charset="-122"/>
              </a:rPr>
              <a:t>科特勒</a:t>
            </a:r>
            <a:endParaRPr lang="en-US" altLang="zh-CN" sz="1800" dirty="0">
              <a:solidFill>
                <a:srgbClr val="DDD2B5">
                  <a:lumMod val="40000"/>
                  <a:lumOff val="60000"/>
                </a:srgbClr>
              </a:solidFill>
              <a:latin typeface="Impact" pitchFamily="34" charset="0"/>
              <a:ea typeface="方正大标宋简体" pitchFamily="65" charset="-122"/>
            </a:endParaRPr>
          </a:p>
          <a:p>
            <a:pPr algn="ctr" eaLnBrk="0" fontAlgn="base" hangingPunct="0">
              <a:spcBef>
                <a:spcPct val="0"/>
              </a:spcBef>
              <a:spcAft>
                <a:spcPct val="0"/>
              </a:spcAft>
            </a:pPr>
            <a:r>
              <a:rPr lang="zh-CN" altLang="en-US" sz="1800" dirty="0">
                <a:solidFill>
                  <a:srgbClr val="DDD2B5">
                    <a:lumMod val="40000"/>
                    <a:lumOff val="60000"/>
                  </a:srgbClr>
                </a:solidFill>
                <a:latin typeface="Impact" pitchFamily="34" charset="0"/>
                <a:ea typeface="方正大标宋简体" pitchFamily="65" charset="-122"/>
              </a:rPr>
              <a:t>（</a:t>
            </a:r>
            <a:r>
              <a:rPr lang="en-US" altLang="zh-CN" sz="1800" dirty="0">
                <a:solidFill>
                  <a:srgbClr val="DDD2B5">
                    <a:lumMod val="40000"/>
                    <a:lumOff val="60000"/>
                  </a:srgbClr>
                </a:solidFill>
                <a:latin typeface="Impact" pitchFamily="34" charset="0"/>
                <a:ea typeface="方正大标宋简体" pitchFamily="65" charset="-122"/>
              </a:rPr>
              <a:t>Philip Kotler</a:t>
            </a:r>
            <a:r>
              <a:rPr lang="zh-CN" altLang="en-US" sz="1800" dirty="0">
                <a:solidFill>
                  <a:srgbClr val="DDD2B5">
                    <a:lumMod val="40000"/>
                    <a:lumOff val="60000"/>
                  </a:srgbClr>
                </a:solidFill>
                <a:latin typeface="Impact" pitchFamily="34" charset="0"/>
                <a:ea typeface="方正大标宋简体" pitchFamily="65" charset="-122"/>
              </a:rPr>
              <a:t>）</a:t>
            </a:r>
            <a:endParaRPr lang="en-US" altLang="zh-CN" sz="1800" dirty="0">
              <a:solidFill>
                <a:srgbClr val="DDD2B5">
                  <a:lumMod val="40000"/>
                  <a:lumOff val="60000"/>
                </a:srgbClr>
              </a:solidFill>
              <a:latin typeface="Impact" pitchFamily="34" charset="0"/>
              <a:ea typeface="方正大标宋简体" pitchFamily="65" charset="-122"/>
            </a:endParaRPr>
          </a:p>
          <a:p>
            <a:pPr algn="ctr" eaLnBrk="0" fontAlgn="base" hangingPunct="0">
              <a:spcBef>
                <a:spcPct val="0"/>
              </a:spcBef>
              <a:spcAft>
                <a:spcPct val="0"/>
              </a:spcAft>
            </a:pPr>
            <a:r>
              <a:rPr lang="zh-CN" altLang="en-US" sz="1800" dirty="0">
                <a:solidFill>
                  <a:srgbClr val="DDD2B5">
                    <a:lumMod val="40000"/>
                    <a:lumOff val="60000"/>
                  </a:srgbClr>
                </a:solidFill>
                <a:latin typeface="Impact" pitchFamily="34" charset="0"/>
                <a:ea typeface="方正大标宋简体" pitchFamily="65" charset="-122"/>
              </a:rPr>
              <a:t>加里 </a:t>
            </a:r>
            <a:r>
              <a:rPr lang="en-US" altLang="zh-CN" sz="1800" dirty="0">
                <a:solidFill>
                  <a:srgbClr val="DDD2B5">
                    <a:lumMod val="40000"/>
                    <a:lumOff val="60000"/>
                  </a:srgbClr>
                </a:solidFill>
                <a:latin typeface="Impact" pitchFamily="34" charset="0"/>
                <a:ea typeface="方正大标宋简体" pitchFamily="65" charset="-122"/>
                <a:cs typeface="Arial"/>
              </a:rPr>
              <a:t>• </a:t>
            </a:r>
            <a:r>
              <a:rPr lang="zh-CN" altLang="en-US" sz="1800" dirty="0">
                <a:solidFill>
                  <a:srgbClr val="DDD2B5">
                    <a:lumMod val="40000"/>
                    <a:lumOff val="60000"/>
                  </a:srgbClr>
                </a:solidFill>
                <a:latin typeface="Impact" pitchFamily="34" charset="0"/>
                <a:ea typeface="方正大标宋简体" pitchFamily="65" charset="-122"/>
              </a:rPr>
              <a:t>阿姆斯特朗</a:t>
            </a:r>
            <a:endParaRPr lang="en-US" altLang="zh-CN" sz="1800" dirty="0">
              <a:solidFill>
                <a:srgbClr val="DDD2B5">
                  <a:lumMod val="40000"/>
                  <a:lumOff val="60000"/>
                </a:srgbClr>
              </a:solidFill>
              <a:latin typeface="Impact" pitchFamily="34" charset="0"/>
              <a:ea typeface="方正大标宋简体" pitchFamily="65" charset="-122"/>
            </a:endParaRPr>
          </a:p>
          <a:p>
            <a:pPr algn="ctr" eaLnBrk="0" fontAlgn="base" hangingPunct="0">
              <a:spcBef>
                <a:spcPct val="0"/>
              </a:spcBef>
              <a:spcAft>
                <a:spcPct val="0"/>
              </a:spcAft>
            </a:pPr>
            <a:r>
              <a:rPr lang="zh-CN" altLang="en-US" sz="1800" dirty="0">
                <a:solidFill>
                  <a:srgbClr val="DDD2B5">
                    <a:lumMod val="40000"/>
                    <a:lumOff val="60000"/>
                  </a:srgbClr>
                </a:solidFill>
                <a:latin typeface="Impact" pitchFamily="34" charset="0"/>
                <a:ea typeface="方正大标宋简体" pitchFamily="65" charset="-122"/>
              </a:rPr>
              <a:t>（</a:t>
            </a:r>
            <a:r>
              <a:rPr lang="en-US" altLang="zh-CN" sz="1800" dirty="0">
                <a:solidFill>
                  <a:srgbClr val="DDD2B5">
                    <a:lumMod val="40000"/>
                    <a:lumOff val="60000"/>
                  </a:srgbClr>
                </a:solidFill>
                <a:latin typeface="Impact" pitchFamily="34" charset="0"/>
                <a:ea typeface="方正大标宋简体" pitchFamily="65" charset="-122"/>
              </a:rPr>
              <a:t>Gary Armstrong</a:t>
            </a:r>
            <a:r>
              <a:rPr lang="zh-CN" altLang="en-US" sz="1800" dirty="0">
                <a:solidFill>
                  <a:srgbClr val="DDD2B5">
                    <a:lumMod val="40000"/>
                    <a:lumOff val="60000"/>
                  </a:srgbClr>
                </a:solidFill>
                <a:latin typeface="Impact" pitchFamily="34" charset="0"/>
                <a:ea typeface="方正大标宋简体" pitchFamily="65" charset="-122"/>
              </a:rPr>
              <a:t>）</a:t>
            </a:r>
            <a:endParaRPr lang="en-US" altLang="zh-CN" sz="1800" dirty="0">
              <a:solidFill>
                <a:srgbClr val="DDD2B5">
                  <a:lumMod val="40000"/>
                  <a:lumOff val="60000"/>
                </a:srgbClr>
              </a:solidFill>
              <a:latin typeface="Impact" pitchFamily="34" charset="0"/>
              <a:ea typeface="方正大标宋简体" pitchFamily="65" charset="-122"/>
            </a:endParaRPr>
          </a:p>
        </p:txBody>
      </p:sp>
      <p:pic>
        <p:nvPicPr>
          <p:cNvPr id="11" name="Picture 1"/>
          <p:cNvPicPr>
            <a:picLocks noChangeAspect="1" noChangeArrowheads="1"/>
          </p:cNvPicPr>
          <p:nvPr userDrawn="1"/>
        </p:nvPicPr>
        <p:blipFill>
          <a:blip r:embed="rId2" cstate="print"/>
          <a:srcRect/>
          <a:stretch>
            <a:fillRect/>
          </a:stretch>
        </p:blipFill>
        <p:spPr bwMode="auto">
          <a:xfrm>
            <a:off x="50801" y="6073912"/>
            <a:ext cx="995363" cy="707888"/>
          </a:xfrm>
          <a:prstGeom prst="rect">
            <a:avLst/>
          </a:prstGeom>
          <a:noFill/>
          <a:ln w="9525">
            <a:noFill/>
            <a:miter lim="800000"/>
            <a:headEnd/>
            <a:tailEnd/>
          </a:ln>
        </p:spPr>
      </p:pic>
      <p:sp>
        <p:nvSpPr>
          <p:cNvPr id="12" name="标题 1"/>
          <p:cNvSpPr>
            <a:spLocks noGrp="1"/>
          </p:cNvSpPr>
          <p:nvPr>
            <p:ph type="title"/>
          </p:nvPr>
        </p:nvSpPr>
        <p:spPr>
          <a:xfrm>
            <a:off x="3855510" y="1667071"/>
            <a:ext cx="4627583" cy="2316900"/>
          </a:xfrm>
        </p:spPr>
        <p:txBody>
          <a:bodyPr/>
          <a:lstStyle>
            <a:lvl1pPr algn="r">
              <a:defRPr sz="3600" b="0">
                <a:solidFill>
                  <a:srgbClr val="FFFFFF"/>
                </a:solidFill>
                <a:latin typeface="方正大标宋简体" pitchFamily="2" charset="-122"/>
                <a:ea typeface="方正大标宋简体" pitchFamily="2" charset="-122"/>
              </a:defRPr>
            </a:lvl1pPr>
          </a:lstStyle>
          <a:p>
            <a:r>
              <a:rPr lang="zh-CN" altLang="en-US" dirty="0"/>
              <a:t>单击此处编辑母版标题样式</a:t>
            </a:r>
          </a:p>
        </p:txBody>
      </p:sp>
      <p:sp>
        <p:nvSpPr>
          <p:cNvPr id="14" name="内容占位符 2"/>
          <p:cNvSpPr>
            <a:spLocks noGrp="1"/>
          </p:cNvSpPr>
          <p:nvPr>
            <p:ph idx="1"/>
          </p:nvPr>
        </p:nvSpPr>
        <p:spPr>
          <a:xfrm>
            <a:off x="3868615" y="3975531"/>
            <a:ext cx="4614203" cy="2341134"/>
          </a:xfrm>
        </p:spPr>
        <p:txBody>
          <a:bodyPr/>
          <a:lstStyle>
            <a:lvl1pPr algn="r">
              <a:buFontTx/>
              <a:buNone/>
              <a:defRPr sz="1600">
                <a:solidFill>
                  <a:srgbClr val="FFFFFF"/>
                </a:solidFill>
                <a:latin typeface="方正大标宋简体" pitchFamily="2" charset="-122"/>
                <a:ea typeface="方正大标宋简体" pitchFamily="2" charset="-122"/>
              </a:defRPr>
            </a:lvl1pPr>
            <a:lvl2pPr algn="r">
              <a:buFontTx/>
              <a:buNone/>
              <a:defRPr sz="1600">
                <a:solidFill>
                  <a:srgbClr val="FFFFFF"/>
                </a:solidFill>
                <a:latin typeface="方正大标宋简体" pitchFamily="2" charset="-122"/>
                <a:ea typeface="方正大标宋简体" pitchFamily="2" charset="-122"/>
              </a:defRPr>
            </a:lvl2pPr>
            <a:lvl3pPr algn="r">
              <a:buFontTx/>
              <a:buNone/>
              <a:defRPr sz="1600">
                <a:solidFill>
                  <a:srgbClr val="FFFFFF"/>
                </a:solidFill>
                <a:latin typeface="方正大标宋简体" pitchFamily="2" charset="-122"/>
                <a:ea typeface="方正大标宋简体" pitchFamily="2" charset="-122"/>
              </a:defRPr>
            </a:lvl3pPr>
            <a:lvl4pPr algn="r">
              <a:buFontTx/>
              <a:buNone/>
              <a:defRPr sz="1600">
                <a:solidFill>
                  <a:srgbClr val="FFFFFF"/>
                </a:solidFill>
                <a:latin typeface="方正大标宋简体" pitchFamily="2" charset="-122"/>
                <a:ea typeface="方正大标宋简体" pitchFamily="2" charset="-122"/>
              </a:defRPr>
            </a:lvl4pPr>
            <a:lvl5pPr algn="r">
              <a:buFontTx/>
              <a:buNone/>
              <a:defRPr sz="1600">
                <a:solidFill>
                  <a:srgbClr val="FFFFFF"/>
                </a:solidFill>
                <a:latin typeface="方正大标宋简体" pitchFamily="2" charset="-122"/>
                <a:ea typeface="方正大标宋简体" pitchFamily="2"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cxnSp>
        <p:nvCxnSpPr>
          <p:cNvPr id="15" name="直接连接符 14"/>
          <p:cNvCxnSpPr/>
          <p:nvPr userDrawn="1"/>
        </p:nvCxnSpPr>
        <p:spPr bwMode="auto">
          <a:xfrm rot="5400000">
            <a:off x="-371511" y="3429001"/>
            <a:ext cx="6858001" cy="3"/>
          </a:xfrm>
          <a:prstGeom prst="line">
            <a:avLst/>
          </a:prstGeom>
          <a:solidFill>
            <a:schemeClr val="bg1"/>
          </a:solidFill>
          <a:ln w="19050" cap="flat" cmpd="dbl" algn="ctr">
            <a:solidFill>
              <a:schemeClr val="bg1"/>
            </a:solidFill>
            <a:prstDash val="sysDot"/>
            <a:round/>
            <a:headEnd type="none" w="med" len="med"/>
            <a:tailEnd type="none" w="med" len="med"/>
          </a:ln>
          <a:effectLst/>
        </p:spPr>
      </p:cxnSp>
    </p:spTree>
    <p:extLst>
      <p:ext uri="{BB962C8B-B14F-4D97-AF65-F5344CB8AC3E}">
        <p14:creationId xmlns:p14="http://schemas.microsoft.com/office/powerpoint/2010/main" val="8247018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灯片编号占位符 2"/>
          <p:cNvSpPr>
            <a:spLocks noGrp="1"/>
          </p:cNvSpPr>
          <p:nvPr>
            <p:ph type="sldNum" sz="quarter" idx="10"/>
          </p:nvPr>
        </p:nvSpPr>
        <p:spPr/>
        <p:txBody>
          <a:bodyPr/>
          <a:lstStyle>
            <a:lvl1pPr>
              <a:defRPr/>
            </a:lvl1pPr>
          </a:lstStyle>
          <a:p>
            <a:fld id="{CF414DB5-798A-4D65-91F5-C61A9B56F532}" type="slidenum">
              <a:rPr lang="en-GB" altLang="en-GB"/>
              <a:pPr/>
              <a:t>‹#›</a:t>
            </a:fld>
            <a:endParaRPr lang="en-GB" altLang="en-GB"/>
          </a:p>
        </p:txBody>
      </p:sp>
    </p:spTree>
    <p:extLst>
      <p:ext uri="{BB962C8B-B14F-4D97-AF65-F5344CB8AC3E}">
        <p14:creationId xmlns:p14="http://schemas.microsoft.com/office/powerpoint/2010/main" val="31617058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3" name="任意多边形 2"/>
          <p:cNvSpPr/>
          <p:nvPr userDrawn="1"/>
        </p:nvSpPr>
        <p:spPr bwMode="auto">
          <a:xfrm>
            <a:off x="620486" y="0"/>
            <a:ext cx="8523514" cy="6858000"/>
          </a:xfrm>
          <a:custGeom>
            <a:avLst/>
            <a:gdLst>
              <a:gd name="connsiteX0" fmla="*/ 0 w 8523514"/>
              <a:gd name="connsiteY0" fmla="*/ 0 h 5715000"/>
              <a:gd name="connsiteX1" fmla="*/ 8523514 w 8523514"/>
              <a:gd name="connsiteY1" fmla="*/ 0 h 5715000"/>
              <a:gd name="connsiteX2" fmla="*/ 8523514 w 8523514"/>
              <a:gd name="connsiteY2" fmla="*/ 5715000 h 5715000"/>
              <a:gd name="connsiteX3" fmla="*/ 0 w 8523514"/>
              <a:gd name="connsiteY3" fmla="*/ 5715000 h 5715000"/>
              <a:gd name="connsiteX4" fmla="*/ 0 w 8523514"/>
              <a:gd name="connsiteY4" fmla="*/ 0 h 5715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23514" h="5715000">
                <a:moveTo>
                  <a:pt x="0" y="0"/>
                </a:moveTo>
                <a:lnTo>
                  <a:pt x="8523514" y="0"/>
                </a:lnTo>
                <a:lnTo>
                  <a:pt x="8523514" y="5715000"/>
                </a:lnTo>
                <a:lnTo>
                  <a:pt x="0" y="5715000"/>
                </a:lnTo>
                <a:lnTo>
                  <a:pt x="0" y="0"/>
                </a:lnTo>
                <a:close/>
              </a:path>
            </a:pathLst>
          </a:custGeom>
          <a:solidFill>
            <a:srgbClr val="990000"/>
          </a:solidFill>
          <a:ln w="6350" cap="flat" cmpd="sng" algn="ctr">
            <a:noFill/>
            <a:prstDash val="solid"/>
            <a:round/>
            <a:headEnd type="none" w="med" len="med"/>
            <a:tailEnd type="none" w="med" len="med"/>
          </a:ln>
          <a:effectLst>
            <a:outerShdw dist="17961" dir="2700000" algn="ctr" rotWithShape="0">
              <a:srgbClr val="808080"/>
            </a:outerShdw>
          </a:effectLst>
        </p:spPr>
        <p:txBody>
          <a:bodyPr vert="horz" wrap="none" lIns="91440" tIns="91440" rIns="91440" bIns="91440" numCol="1" rtlCol="0" anchor="ctr" anchorCtr="0" compatLnSpc="1">
            <a:prstTxWarp prst="textNoShape">
              <a:avLst/>
            </a:prstTxWarp>
          </a:bodyPr>
          <a:lstStyle/>
          <a:p>
            <a:pPr algn="ctr" eaLnBrk="0" fontAlgn="base" hangingPunct="0">
              <a:spcBef>
                <a:spcPct val="0"/>
              </a:spcBef>
              <a:spcAft>
                <a:spcPct val="0"/>
              </a:spcAft>
            </a:pPr>
            <a:endParaRPr lang="zh-CN" altLang="en-US" sz="1200">
              <a:solidFill>
                <a:srgbClr val="091D5D"/>
              </a:solidFill>
              <a:latin typeface="Verdana" pitchFamily="34" charset="0"/>
            </a:endParaRPr>
          </a:p>
        </p:txBody>
      </p:sp>
      <p:sp>
        <p:nvSpPr>
          <p:cNvPr id="2" name="灯片编号占位符 1"/>
          <p:cNvSpPr>
            <a:spLocks noGrp="1"/>
          </p:cNvSpPr>
          <p:nvPr>
            <p:ph type="sldNum" sz="quarter" idx="10"/>
          </p:nvPr>
        </p:nvSpPr>
        <p:spPr/>
        <p:txBody>
          <a:bodyPr/>
          <a:lstStyle>
            <a:lvl1pPr>
              <a:defRPr/>
            </a:lvl1pPr>
          </a:lstStyle>
          <a:p>
            <a:fld id="{1E22BD28-6EF5-4291-A5A9-A159F5998579}" type="slidenum">
              <a:rPr lang="en-GB" altLang="en-GB"/>
              <a:pPr/>
              <a:t>‹#›</a:t>
            </a:fld>
            <a:endParaRPr lang="en-GB" altLang="en-GB"/>
          </a:p>
        </p:txBody>
      </p:sp>
      <p:sp>
        <p:nvSpPr>
          <p:cNvPr id="4" name="TextBox 3"/>
          <p:cNvSpPr txBox="1"/>
          <p:nvPr userDrawn="1"/>
        </p:nvSpPr>
        <p:spPr>
          <a:xfrm>
            <a:off x="6264520" y="6518013"/>
            <a:ext cx="2879480" cy="297273"/>
          </a:xfrm>
          <a:prstGeom prst="rect">
            <a:avLst/>
          </a:prstGeom>
          <a:noFill/>
        </p:spPr>
        <p:txBody>
          <a:bodyPr wrap="square" lIns="81037" tIns="40519" rIns="81037" bIns="40519" rtlCol="0">
            <a:spAutoFit/>
          </a:bodyPr>
          <a:lstStyle/>
          <a:p>
            <a:pPr algn="dist" eaLnBrk="0" fontAlgn="base" hangingPunct="0">
              <a:spcBef>
                <a:spcPct val="0"/>
              </a:spcBef>
              <a:spcAft>
                <a:spcPct val="0"/>
              </a:spcAft>
            </a:pPr>
            <a:r>
              <a:rPr lang="en-US" altLang="zh-CN" sz="1000" b="1" dirty="0">
                <a:solidFill>
                  <a:srgbClr val="DDD2B5"/>
                </a:solidFill>
              </a:rPr>
              <a:t>PRINCIPLES OF MARKETING</a:t>
            </a:r>
            <a:r>
              <a:rPr lang="en-US" altLang="zh-CN" sz="1400" b="1" dirty="0">
                <a:solidFill>
                  <a:srgbClr val="9CD100"/>
                </a:solidFill>
              </a:rPr>
              <a:t>.</a:t>
            </a:r>
            <a:endParaRPr lang="zh-CN" altLang="en-US" sz="1000" b="1" dirty="0">
              <a:solidFill>
                <a:srgbClr val="9CD100"/>
              </a:solidFill>
            </a:endParaRPr>
          </a:p>
        </p:txBody>
      </p:sp>
      <p:sp>
        <p:nvSpPr>
          <p:cNvPr id="5" name="标题 1"/>
          <p:cNvSpPr>
            <a:spLocks noGrp="1"/>
          </p:cNvSpPr>
          <p:nvPr>
            <p:ph type="title"/>
          </p:nvPr>
        </p:nvSpPr>
        <p:spPr>
          <a:xfrm>
            <a:off x="725452" y="358775"/>
            <a:ext cx="8097629" cy="619126"/>
          </a:xfrm>
        </p:spPr>
        <p:txBody>
          <a:bodyPr/>
          <a:lstStyle/>
          <a:p>
            <a:r>
              <a:rPr lang="zh-CN" altLang="en-US"/>
              <a:t>单击此处编辑母版标题样式</a:t>
            </a:r>
          </a:p>
        </p:txBody>
      </p:sp>
      <p:sp>
        <p:nvSpPr>
          <p:cNvPr id="6" name="内容占位符 2"/>
          <p:cNvSpPr>
            <a:spLocks noGrp="1"/>
          </p:cNvSpPr>
          <p:nvPr>
            <p:ph idx="1"/>
          </p:nvPr>
        </p:nvSpPr>
        <p:spPr>
          <a:xfrm>
            <a:off x="935502" y="1308101"/>
            <a:ext cx="7827498" cy="500856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27359886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 name="矩形 7"/>
          <p:cNvSpPr/>
          <p:nvPr userDrawn="1"/>
        </p:nvSpPr>
        <p:spPr bwMode="auto">
          <a:xfrm>
            <a:off x="0" y="0"/>
            <a:ext cx="9144000" cy="6858000"/>
          </a:xfrm>
          <a:prstGeom prst="rect">
            <a:avLst/>
          </a:prstGeom>
          <a:gradFill>
            <a:gsLst>
              <a:gs pos="15000">
                <a:schemeClr val="bg1"/>
              </a:gs>
              <a:gs pos="50000">
                <a:schemeClr val="bg1">
                  <a:lumMod val="40000"/>
                  <a:lumOff val="60000"/>
                </a:schemeClr>
              </a:gs>
              <a:gs pos="85000">
                <a:schemeClr val="bg1"/>
              </a:gs>
            </a:gsLst>
            <a:lin ang="5400000" scaled="0"/>
          </a:gradFill>
          <a:ln w="6350" cap="flat" cmpd="sng" algn="ctr">
            <a:noFill/>
            <a:prstDash val="solid"/>
            <a:round/>
            <a:headEnd type="none" w="med" len="med"/>
            <a:tailEnd type="none" w="med" len="med"/>
          </a:ln>
          <a:effectLst>
            <a:outerShdw dist="17961" dir="2700000" algn="ctr" rotWithShape="0">
              <a:srgbClr val="808080"/>
            </a:outerShdw>
          </a:effectLst>
        </p:spPr>
        <p:txBody>
          <a:bodyPr vert="horz" wrap="none" lIns="91440" tIns="91440" rIns="91440" bIns="91440" numCol="1" rtlCol="0" anchor="ctr" anchorCtr="0" compatLnSpc="1">
            <a:prstTxWarp prst="textNoShape">
              <a:avLst/>
            </a:prstTxWarp>
          </a:bodyPr>
          <a:lstStyle/>
          <a:p>
            <a:pPr algn="ctr" eaLnBrk="0" fontAlgn="base" hangingPunct="0">
              <a:spcBef>
                <a:spcPct val="0"/>
              </a:spcBef>
              <a:spcAft>
                <a:spcPct val="0"/>
              </a:spcAft>
            </a:pPr>
            <a:endParaRPr lang="zh-CN" altLang="en-US" sz="1200">
              <a:solidFill>
                <a:srgbClr val="091D5D"/>
              </a:solidFill>
              <a:latin typeface="Verdana" pitchFamily="34" charset="0"/>
            </a:endParaRPr>
          </a:p>
        </p:txBody>
      </p:sp>
      <p:sp>
        <p:nvSpPr>
          <p:cNvPr id="9" name="矩形 8"/>
          <p:cNvSpPr/>
          <p:nvPr userDrawn="1"/>
        </p:nvSpPr>
        <p:spPr bwMode="auto">
          <a:xfrm>
            <a:off x="0" y="0"/>
            <a:ext cx="571500" cy="6858000"/>
          </a:xfrm>
          <a:prstGeom prst="rect">
            <a:avLst/>
          </a:prstGeom>
          <a:solidFill>
            <a:srgbClr val="990000"/>
          </a:solidFill>
          <a:ln w="6350" cap="flat" cmpd="sng" algn="ctr">
            <a:noFill/>
            <a:prstDash val="solid"/>
            <a:round/>
            <a:headEnd type="none" w="med" len="med"/>
            <a:tailEnd type="none" w="med" len="med"/>
          </a:ln>
          <a:effectLst/>
        </p:spPr>
        <p:txBody>
          <a:bodyPr vert="horz" wrap="none" lIns="81037" tIns="81037" rIns="81037" bIns="81037" numCol="1" rtlCol="0" anchor="ctr" anchorCtr="0" compatLnSpc="1">
            <a:prstTxWarp prst="textNoShape">
              <a:avLst/>
            </a:prstTxWarp>
          </a:bodyPr>
          <a:lstStyle/>
          <a:p>
            <a:pPr algn="ctr" defTabSz="810372" eaLnBrk="0" fontAlgn="base" hangingPunct="0">
              <a:spcBef>
                <a:spcPct val="0"/>
              </a:spcBef>
              <a:spcAft>
                <a:spcPct val="0"/>
              </a:spcAft>
            </a:pPr>
            <a:endParaRPr lang="zh-CN" altLang="en-US" sz="1100" dirty="0">
              <a:solidFill>
                <a:srgbClr val="091D5D"/>
              </a:solidFill>
              <a:latin typeface="Verdana" pitchFamily="34" charset="0"/>
            </a:endParaRPr>
          </a:p>
        </p:txBody>
      </p:sp>
      <p:sp>
        <p:nvSpPr>
          <p:cNvPr id="1413135" name="Rectangle 15"/>
          <p:cNvSpPr>
            <a:spLocks noGrp="1" noChangeArrowheads="1"/>
          </p:cNvSpPr>
          <p:nvPr>
            <p:ph type="sldNum" sz="quarter" idx="4"/>
          </p:nvPr>
        </p:nvSpPr>
        <p:spPr bwMode="auto">
          <a:xfrm>
            <a:off x="64968" y="6552201"/>
            <a:ext cx="443033" cy="169277"/>
          </a:xfrm>
          <a:prstGeom prst="rect">
            <a:avLst/>
          </a:prstGeom>
          <a:noFill/>
          <a:ln w="9525" algn="ctr">
            <a:noFill/>
            <a:miter lim="800000"/>
            <a:headEnd/>
            <a:tailEnd/>
          </a:ln>
          <a:effectLst/>
        </p:spPr>
        <p:txBody>
          <a:bodyPr vert="horz" wrap="square" lIns="0" tIns="0" rIns="0" bIns="0" numCol="1" anchor="b" anchorCtr="0" compatLnSpc="1">
            <a:prstTxWarp prst="textNoShape">
              <a:avLst/>
            </a:prstTxWarp>
            <a:spAutoFit/>
          </a:bodyPr>
          <a:lstStyle>
            <a:lvl1pPr algn="ctr" eaLnBrk="1" hangingPunct="1">
              <a:defRPr sz="1100" b="1">
                <a:solidFill>
                  <a:srgbClr val="000000"/>
                </a:solidFill>
                <a:latin typeface="+mn-lt"/>
              </a:defRPr>
            </a:lvl1pPr>
          </a:lstStyle>
          <a:p>
            <a:pPr fontAlgn="base">
              <a:spcBef>
                <a:spcPct val="0"/>
              </a:spcBef>
              <a:spcAft>
                <a:spcPct val="0"/>
              </a:spcAft>
            </a:pPr>
            <a:fld id="{BE0D9C5B-8233-43AD-8B2A-8B7C493779E0}" type="slidenum">
              <a:rPr lang="en-GB" altLang="en-GB" smtClean="0"/>
              <a:pPr fontAlgn="base">
                <a:spcBef>
                  <a:spcPct val="0"/>
                </a:spcBef>
                <a:spcAft>
                  <a:spcPct val="0"/>
                </a:spcAft>
              </a:pPr>
              <a:t>‹#›</a:t>
            </a:fld>
            <a:endParaRPr lang="en-GB" altLang="en-GB"/>
          </a:p>
        </p:txBody>
      </p:sp>
      <p:sp>
        <p:nvSpPr>
          <p:cNvPr id="1413137" name="Rectangle 17"/>
          <p:cNvSpPr>
            <a:spLocks noGrp="1" noChangeArrowheads="1"/>
          </p:cNvSpPr>
          <p:nvPr>
            <p:ph type="title"/>
          </p:nvPr>
        </p:nvSpPr>
        <p:spPr bwMode="auto">
          <a:xfrm>
            <a:off x="725452" y="358775"/>
            <a:ext cx="8097629" cy="619126"/>
          </a:xfrm>
          <a:prstGeom prst="rect">
            <a:avLst/>
          </a:prstGeom>
          <a:noFill/>
          <a:ln w="9525">
            <a:noFill/>
            <a:miter lim="800000"/>
            <a:headEnd/>
            <a:tailEnd/>
          </a:ln>
          <a:effectLst/>
        </p:spPr>
        <p:txBody>
          <a:bodyPr vert="horz" wrap="square" lIns="82951" tIns="41476" rIns="82951" bIns="41476" numCol="1" anchor="t" anchorCtr="0" compatLnSpc="1">
            <a:prstTxWarp prst="textNoShape">
              <a:avLst/>
            </a:prstTxWarp>
          </a:bodyPr>
          <a:lstStyle/>
          <a:p>
            <a:pPr lvl="0"/>
            <a:r>
              <a:rPr lang="en-GB" altLang="en-GB" dirty="0"/>
              <a:t>Click to edit Master title style</a:t>
            </a:r>
          </a:p>
        </p:txBody>
      </p:sp>
      <p:sp>
        <p:nvSpPr>
          <p:cNvPr id="1413142" name="Rectangle 22"/>
          <p:cNvSpPr>
            <a:spLocks noGrp="1" noChangeArrowheads="1"/>
          </p:cNvSpPr>
          <p:nvPr>
            <p:ph type="body" idx="1"/>
          </p:nvPr>
        </p:nvSpPr>
        <p:spPr bwMode="auto">
          <a:xfrm>
            <a:off x="728664" y="1308101"/>
            <a:ext cx="8034337" cy="5008564"/>
          </a:xfrm>
          <a:prstGeom prst="rect">
            <a:avLst/>
          </a:prstGeom>
          <a:noFill/>
          <a:ln w="9525" algn="ctr">
            <a:noFill/>
            <a:miter lim="800000"/>
            <a:headEnd/>
            <a:tailEnd/>
          </a:ln>
          <a:effectLst/>
        </p:spPr>
        <p:txBody>
          <a:bodyPr vert="horz" wrap="square" lIns="0" tIns="0" rIns="0" bIns="0" numCol="1" anchor="t" anchorCtr="0" compatLnSpc="1">
            <a:prstTxWarp prst="textNoShape">
              <a:avLst/>
            </a:prstTxWarp>
          </a:bodyPr>
          <a:lstStyle/>
          <a:p>
            <a:pPr lvl="0"/>
            <a:r>
              <a:rPr lang="en-GB" altLang="en-GB" dirty="0"/>
              <a:t>Click to edit Master text styles</a:t>
            </a:r>
          </a:p>
          <a:p>
            <a:pPr lvl="1"/>
            <a:r>
              <a:rPr lang="en-GB" altLang="en-GB" dirty="0"/>
              <a:t>Second level</a:t>
            </a:r>
          </a:p>
          <a:p>
            <a:pPr lvl="2"/>
            <a:r>
              <a:rPr lang="en-GB" altLang="en-GB" dirty="0"/>
              <a:t>Third level</a:t>
            </a:r>
          </a:p>
          <a:p>
            <a:pPr lvl="3"/>
            <a:r>
              <a:rPr lang="en-GB" altLang="en-GB" dirty="0"/>
              <a:t>Fourth level</a:t>
            </a:r>
          </a:p>
        </p:txBody>
      </p:sp>
      <p:sp>
        <p:nvSpPr>
          <p:cNvPr id="7" name="TextBox 6"/>
          <p:cNvSpPr txBox="1"/>
          <p:nvPr userDrawn="1"/>
        </p:nvSpPr>
        <p:spPr>
          <a:xfrm>
            <a:off x="7956376" y="6454983"/>
            <a:ext cx="879468" cy="266495"/>
          </a:xfrm>
          <a:prstGeom prst="rect">
            <a:avLst/>
          </a:prstGeom>
          <a:noFill/>
        </p:spPr>
        <p:txBody>
          <a:bodyPr wrap="square" lIns="81037" tIns="40519" rIns="81037" bIns="40519" rtlCol="0">
            <a:spAutoFit/>
          </a:bodyPr>
          <a:lstStyle/>
          <a:p>
            <a:pPr algn="dist" eaLnBrk="0" fontAlgn="base" hangingPunct="0">
              <a:spcBef>
                <a:spcPct val="0"/>
              </a:spcBef>
              <a:spcAft>
                <a:spcPct val="0"/>
              </a:spcAft>
            </a:pPr>
            <a:r>
              <a:rPr lang="zh-CN" altLang="en-US" sz="1200" b="1" dirty="0">
                <a:solidFill>
                  <a:srgbClr val="0066FF"/>
                </a:solidFill>
              </a:rPr>
              <a:t>汽车营销</a:t>
            </a:r>
            <a:endParaRPr lang="zh-CN" altLang="en-US" sz="1200" b="1" dirty="0">
              <a:solidFill>
                <a:srgbClr val="990000"/>
              </a:solidFill>
            </a:endParaRPr>
          </a:p>
        </p:txBody>
      </p:sp>
      <p:sp>
        <p:nvSpPr>
          <p:cNvPr id="10" name="矩形 9"/>
          <p:cNvSpPr/>
          <p:nvPr userDrawn="1"/>
        </p:nvSpPr>
        <p:spPr bwMode="auto">
          <a:xfrm>
            <a:off x="38100" y="1310641"/>
            <a:ext cx="419100" cy="2785110"/>
          </a:xfrm>
          <a:prstGeom prst="rect">
            <a:avLst/>
          </a:prstGeom>
          <a:noFill/>
          <a:ln w="3175" cap="flat" cmpd="sng" algn="ctr">
            <a:noFill/>
            <a:prstDash val="solid"/>
            <a:miter lim="800000"/>
            <a:headEnd type="none" w="med" len="med"/>
            <a:tailEnd type="none" w="med" len="med"/>
          </a:ln>
          <a:effectLst/>
        </p:spPr>
        <p:txBody>
          <a:bodyPr vert="eaVert" wrap="none" lIns="81037" tIns="81037" rIns="81037" bIns="81037" numCol="1" rtlCol="0" anchor="b" anchorCtr="0" compatLnSpc="1">
            <a:prstTxWarp prst="textNoShape">
              <a:avLst/>
            </a:prstTxWarp>
          </a:bodyPr>
          <a:lstStyle/>
          <a:p>
            <a:pPr algn="ctr" defTabSz="810372" eaLnBrk="0" fontAlgn="base" hangingPunct="0">
              <a:spcBef>
                <a:spcPct val="0"/>
              </a:spcBef>
              <a:spcAft>
                <a:spcPct val="0"/>
              </a:spcAft>
            </a:pPr>
            <a:r>
              <a:rPr lang="zh-CN" altLang="en-US" sz="2800" spc="300" dirty="0">
                <a:solidFill>
                  <a:srgbClr val="000000"/>
                </a:solidFill>
                <a:latin typeface="方正大黑简体" pitchFamily="65" charset="-122"/>
                <a:ea typeface="方正大黑简体" pitchFamily="65" charset="-122"/>
              </a:rPr>
              <a:t>汽车定价策略</a:t>
            </a:r>
            <a:endParaRPr lang="en-US" altLang="zh-CN" sz="2800" spc="300" dirty="0">
              <a:solidFill>
                <a:srgbClr val="000000"/>
              </a:solidFill>
              <a:latin typeface="方正大黑简体" pitchFamily="65" charset="-122"/>
              <a:ea typeface="方正大黑简体" pitchFamily="65" charset="-122"/>
            </a:endParaRPr>
          </a:p>
        </p:txBody>
      </p:sp>
    </p:spTree>
    <p:extLst>
      <p:ext uri="{BB962C8B-B14F-4D97-AF65-F5344CB8AC3E}">
        <p14:creationId xmlns:p14="http://schemas.microsoft.com/office/powerpoint/2010/main" val="463115770"/>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 id="2147483676" r:id="rId15"/>
    <p:sldLayoutId id="2147483677" r:id="rId16"/>
    <p:sldLayoutId id="2147483678" r:id="rId17"/>
  </p:sldLayoutIdLst>
  <p:hf hdr="0" ftr="0" dt="0"/>
  <p:txStyles>
    <p:titleStyle>
      <a:lvl1pPr algn="l" rtl="0" fontAlgn="base">
        <a:lnSpc>
          <a:spcPct val="100000"/>
        </a:lnSpc>
        <a:spcBef>
          <a:spcPct val="0"/>
        </a:spcBef>
        <a:spcAft>
          <a:spcPct val="0"/>
        </a:spcAft>
        <a:defRPr sz="3000">
          <a:solidFill>
            <a:srgbClr val="C00000"/>
          </a:solidFill>
          <a:latin typeface="+mj-lt"/>
          <a:ea typeface="+mj-ea"/>
          <a:cs typeface="+mj-cs"/>
        </a:defRPr>
      </a:lvl1pPr>
      <a:lvl2pPr algn="l" rtl="0" fontAlgn="base">
        <a:lnSpc>
          <a:spcPts val="1861"/>
        </a:lnSpc>
        <a:spcBef>
          <a:spcPct val="0"/>
        </a:spcBef>
        <a:spcAft>
          <a:spcPct val="0"/>
        </a:spcAft>
        <a:defRPr sz="1800">
          <a:solidFill>
            <a:schemeClr val="tx1"/>
          </a:solidFill>
          <a:latin typeface="Verdana" pitchFamily="34" charset="0"/>
        </a:defRPr>
      </a:lvl2pPr>
      <a:lvl3pPr algn="l" rtl="0" fontAlgn="base">
        <a:lnSpc>
          <a:spcPts val="1861"/>
        </a:lnSpc>
        <a:spcBef>
          <a:spcPct val="0"/>
        </a:spcBef>
        <a:spcAft>
          <a:spcPct val="0"/>
        </a:spcAft>
        <a:defRPr sz="1800">
          <a:solidFill>
            <a:schemeClr val="tx1"/>
          </a:solidFill>
          <a:latin typeface="Verdana" pitchFamily="34" charset="0"/>
        </a:defRPr>
      </a:lvl3pPr>
      <a:lvl4pPr algn="l" rtl="0" fontAlgn="base">
        <a:lnSpc>
          <a:spcPts val="1861"/>
        </a:lnSpc>
        <a:spcBef>
          <a:spcPct val="0"/>
        </a:spcBef>
        <a:spcAft>
          <a:spcPct val="0"/>
        </a:spcAft>
        <a:defRPr sz="1800">
          <a:solidFill>
            <a:schemeClr val="tx1"/>
          </a:solidFill>
          <a:latin typeface="Verdana" pitchFamily="34" charset="0"/>
        </a:defRPr>
      </a:lvl4pPr>
      <a:lvl5pPr algn="l" rtl="0" fontAlgn="base">
        <a:lnSpc>
          <a:spcPts val="1861"/>
        </a:lnSpc>
        <a:spcBef>
          <a:spcPct val="0"/>
        </a:spcBef>
        <a:spcAft>
          <a:spcPct val="0"/>
        </a:spcAft>
        <a:defRPr sz="1800">
          <a:solidFill>
            <a:schemeClr val="tx1"/>
          </a:solidFill>
          <a:latin typeface="Verdana" pitchFamily="34" charset="0"/>
        </a:defRPr>
      </a:lvl5pPr>
      <a:lvl6pPr marL="405185" algn="l" rtl="0" fontAlgn="base">
        <a:lnSpc>
          <a:spcPts val="1861"/>
        </a:lnSpc>
        <a:spcBef>
          <a:spcPct val="0"/>
        </a:spcBef>
        <a:spcAft>
          <a:spcPct val="0"/>
        </a:spcAft>
        <a:defRPr sz="1800">
          <a:solidFill>
            <a:schemeClr val="tx1"/>
          </a:solidFill>
          <a:latin typeface="Verdana" pitchFamily="34" charset="0"/>
        </a:defRPr>
      </a:lvl6pPr>
      <a:lvl7pPr marL="810372" algn="l" rtl="0" fontAlgn="base">
        <a:lnSpc>
          <a:spcPts val="1861"/>
        </a:lnSpc>
        <a:spcBef>
          <a:spcPct val="0"/>
        </a:spcBef>
        <a:spcAft>
          <a:spcPct val="0"/>
        </a:spcAft>
        <a:defRPr sz="1800">
          <a:solidFill>
            <a:schemeClr val="tx1"/>
          </a:solidFill>
          <a:latin typeface="Verdana" pitchFamily="34" charset="0"/>
        </a:defRPr>
      </a:lvl7pPr>
      <a:lvl8pPr marL="1215556" algn="l" rtl="0" fontAlgn="base">
        <a:lnSpc>
          <a:spcPts val="1861"/>
        </a:lnSpc>
        <a:spcBef>
          <a:spcPct val="0"/>
        </a:spcBef>
        <a:spcAft>
          <a:spcPct val="0"/>
        </a:spcAft>
        <a:defRPr sz="1800">
          <a:solidFill>
            <a:schemeClr val="tx1"/>
          </a:solidFill>
          <a:latin typeface="Verdana" pitchFamily="34" charset="0"/>
        </a:defRPr>
      </a:lvl8pPr>
      <a:lvl9pPr marL="1620741" algn="l" rtl="0" fontAlgn="base">
        <a:lnSpc>
          <a:spcPts val="1861"/>
        </a:lnSpc>
        <a:spcBef>
          <a:spcPct val="0"/>
        </a:spcBef>
        <a:spcAft>
          <a:spcPct val="0"/>
        </a:spcAft>
        <a:defRPr sz="1800">
          <a:solidFill>
            <a:schemeClr val="tx1"/>
          </a:solidFill>
          <a:latin typeface="Verdana" pitchFamily="34" charset="0"/>
        </a:defRPr>
      </a:lvl9pPr>
    </p:titleStyle>
    <p:bodyStyle>
      <a:lvl1pPr marL="168827" indent="-168827" algn="l" rtl="0" fontAlgn="base">
        <a:lnSpc>
          <a:spcPct val="102000"/>
        </a:lnSpc>
        <a:spcBef>
          <a:spcPct val="0"/>
        </a:spcBef>
        <a:spcAft>
          <a:spcPct val="37000"/>
        </a:spcAft>
        <a:buChar char="•"/>
        <a:tabLst>
          <a:tab pos="5064818" algn="l"/>
        </a:tabLst>
        <a:defRPr sz="2000">
          <a:solidFill>
            <a:srgbClr val="000000"/>
          </a:solidFill>
          <a:latin typeface="+mn-lt"/>
          <a:ea typeface="+mn-ea"/>
          <a:cs typeface="+mn-cs"/>
        </a:defRPr>
      </a:lvl1pPr>
      <a:lvl2pPr marL="339062" indent="-168827" algn="l" rtl="0" fontAlgn="base">
        <a:lnSpc>
          <a:spcPct val="94000"/>
        </a:lnSpc>
        <a:spcBef>
          <a:spcPct val="0"/>
        </a:spcBef>
        <a:spcAft>
          <a:spcPct val="36000"/>
        </a:spcAft>
        <a:buChar char="–"/>
        <a:tabLst>
          <a:tab pos="5064818" algn="l"/>
        </a:tabLst>
        <a:defRPr sz="1800">
          <a:solidFill>
            <a:srgbClr val="000000"/>
          </a:solidFill>
          <a:latin typeface="+mn-lt"/>
        </a:defRPr>
      </a:lvl2pPr>
      <a:lvl3pPr marL="509295" indent="-168827" algn="l" rtl="0" fontAlgn="base">
        <a:lnSpc>
          <a:spcPct val="95000"/>
        </a:lnSpc>
        <a:spcBef>
          <a:spcPct val="0"/>
        </a:spcBef>
        <a:spcAft>
          <a:spcPct val="30000"/>
        </a:spcAft>
        <a:buChar char="–"/>
        <a:tabLst>
          <a:tab pos="5064818" algn="l"/>
        </a:tabLst>
        <a:defRPr sz="1600">
          <a:solidFill>
            <a:srgbClr val="000000"/>
          </a:solidFill>
          <a:latin typeface="+mn-lt"/>
        </a:defRPr>
      </a:lvl3pPr>
      <a:lvl4pPr marL="683751" indent="-173049" algn="l" rtl="0" fontAlgn="base">
        <a:lnSpc>
          <a:spcPct val="97000"/>
        </a:lnSpc>
        <a:spcBef>
          <a:spcPct val="0"/>
        </a:spcBef>
        <a:spcAft>
          <a:spcPct val="28000"/>
        </a:spcAft>
        <a:buChar char="–"/>
        <a:tabLst>
          <a:tab pos="5064818" algn="l"/>
        </a:tabLst>
        <a:defRPr sz="1100">
          <a:solidFill>
            <a:srgbClr val="000000"/>
          </a:solidFill>
          <a:latin typeface="+mn-lt"/>
        </a:defRPr>
      </a:lvl4pPr>
      <a:lvl5pPr marL="851171" indent="-166014" algn="l" rtl="0" fontAlgn="base">
        <a:spcBef>
          <a:spcPct val="0"/>
        </a:spcBef>
        <a:spcAft>
          <a:spcPct val="0"/>
        </a:spcAft>
        <a:buSzPct val="100000"/>
        <a:buFont typeface="Arial" pitchFamily="34" charset="0"/>
        <a:buChar char="–"/>
        <a:tabLst>
          <a:tab pos="5064818" algn="l"/>
        </a:tabLst>
        <a:defRPr>
          <a:solidFill>
            <a:schemeClr val="tx1"/>
          </a:solidFill>
          <a:latin typeface="+mn-lt"/>
        </a:defRPr>
      </a:lvl5pPr>
      <a:lvl6pPr marL="1256357" indent="-166014" algn="l" rtl="0" fontAlgn="base">
        <a:spcBef>
          <a:spcPct val="0"/>
        </a:spcBef>
        <a:spcAft>
          <a:spcPct val="0"/>
        </a:spcAft>
        <a:buSzPct val="100000"/>
        <a:buFont typeface="Arial" pitchFamily="34" charset="0"/>
        <a:buChar char="–"/>
        <a:tabLst>
          <a:tab pos="5064818" algn="l"/>
        </a:tabLst>
        <a:defRPr>
          <a:solidFill>
            <a:schemeClr val="tx1"/>
          </a:solidFill>
          <a:latin typeface="+mn-lt"/>
        </a:defRPr>
      </a:lvl6pPr>
      <a:lvl7pPr marL="1661542" indent="-166014" algn="l" rtl="0" fontAlgn="base">
        <a:spcBef>
          <a:spcPct val="0"/>
        </a:spcBef>
        <a:spcAft>
          <a:spcPct val="0"/>
        </a:spcAft>
        <a:buSzPct val="100000"/>
        <a:buFont typeface="Arial" pitchFamily="34" charset="0"/>
        <a:buChar char="–"/>
        <a:tabLst>
          <a:tab pos="5064818" algn="l"/>
        </a:tabLst>
        <a:defRPr>
          <a:solidFill>
            <a:schemeClr val="tx1"/>
          </a:solidFill>
          <a:latin typeface="+mn-lt"/>
        </a:defRPr>
      </a:lvl7pPr>
      <a:lvl8pPr marL="2066728" indent="-166014" algn="l" rtl="0" fontAlgn="base">
        <a:spcBef>
          <a:spcPct val="0"/>
        </a:spcBef>
        <a:spcAft>
          <a:spcPct val="0"/>
        </a:spcAft>
        <a:buSzPct val="100000"/>
        <a:buFont typeface="Arial" pitchFamily="34" charset="0"/>
        <a:buChar char="–"/>
        <a:tabLst>
          <a:tab pos="5064818" algn="l"/>
        </a:tabLst>
        <a:defRPr>
          <a:solidFill>
            <a:schemeClr val="tx1"/>
          </a:solidFill>
          <a:latin typeface="+mn-lt"/>
        </a:defRPr>
      </a:lvl8pPr>
      <a:lvl9pPr marL="2471913" indent="-166014" algn="l" rtl="0" fontAlgn="base">
        <a:spcBef>
          <a:spcPct val="0"/>
        </a:spcBef>
        <a:spcAft>
          <a:spcPct val="0"/>
        </a:spcAft>
        <a:buSzPct val="100000"/>
        <a:buFont typeface="Arial" pitchFamily="34" charset="0"/>
        <a:buChar char="–"/>
        <a:tabLst>
          <a:tab pos="5064818" algn="l"/>
        </a:tabLst>
        <a:defRPr>
          <a:solidFill>
            <a:schemeClr val="tx1"/>
          </a:solidFill>
          <a:latin typeface="+mn-lt"/>
        </a:defRPr>
      </a:lvl9pPr>
    </p:bodyStyle>
    <p:otherStyle>
      <a:defPPr>
        <a:defRPr lang="zh-CN"/>
      </a:defPPr>
      <a:lvl1pPr marL="0" algn="l" defTabSz="810372" rtl="0" eaLnBrk="1" latinLnBrk="0" hangingPunct="1">
        <a:defRPr sz="1600" kern="1200">
          <a:solidFill>
            <a:schemeClr val="tx1"/>
          </a:solidFill>
          <a:latin typeface="+mn-lt"/>
          <a:ea typeface="+mn-ea"/>
          <a:cs typeface="+mn-cs"/>
        </a:defRPr>
      </a:lvl1pPr>
      <a:lvl2pPr marL="405185" algn="l" defTabSz="810372" rtl="0" eaLnBrk="1" latinLnBrk="0" hangingPunct="1">
        <a:defRPr sz="1600" kern="1200">
          <a:solidFill>
            <a:schemeClr val="tx1"/>
          </a:solidFill>
          <a:latin typeface="+mn-lt"/>
          <a:ea typeface="+mn-ea"/>
          <a:cs typeface="+mn-cs"/>
        </a:defRPr>
      </a:lvl2pPr>
      <a:lvl3pPr marL="810372" algn="l" defTabSz="810372" rtl="0" eaLnBrk="1" latinLnBrk="0" hangingPunct="1">
        <a:defRPr sz="1600" kern="1200">
          <a:solidFill>
            <a:schemeClr val="tx1"/>
          </a:solidFill>
          <a:latin typeface="+mn-lt"/>
          <a:ea typeface="+mn-ea"/>
          <a:cs typeface="+mn-cs"/>
        </a:defRPr>
      </a:lvl3pPr>
      <a:lvl4pPr marL="1215556" algn="l" defTabSz="810372" rtl="0" eaLnBrk="1" latinLnBrk="0" hangingPunct="1">
        <a:defRPr sz="1600" kern="1200">
          <a:solidFill>
            <a:schemeClr val="tx1"/>
          </a:solidFill>
          <a:latin typeface="+mn-lt"/>
          <a:ea typeface="+mn-ea"/>
          <a:cs typeface="+mn-cs"/>
        </a:defRPr>
      </a:lvl4pPr>
      <a:lvl5pPr marL="1620741" algn="l" defTabSz="810372" rtl="0" eaLnBrk="1" latinLnBrk="0" hangingPunct="1">
        <a:defRPr sz="1600" kern="1200">
          <a:solidFill>
            <a:schemeClr val="tx1"/>
          </a:solidFill>
          <a:latin typeface="+mn-lt"/>
          <a:ea typeface="+mn-ea"/>
          <a:cs typeface="+mn-cs"/>
        </a:defRPr>
      </a:lvl5pPr>
      <a:lvl6pPr marL="2025928" algn="l" defTabSz="810372" rtl="0" eaLnBrk="1" latinLnBrk="0" hangingPunct="1">
        <a:defRPr sz="1600" kern="1200">
          <a:solidFill>
            <a:schemeClr val="tx1"/>
          </a:solidFill>
          <a:latin typeface="+mn-lt"/>
          <a:ea typeface="+mn-ea"/>
          <a:cs typeface="+mn-cs"/>
        </a:defRPr>
      </a:lvl6pPr>
      <a:lvl7pPr marL="2431112" algn="l" defTabSz="810372" rtl="0" eaLnBrk="1" latinLnBrk="0" hangingPunct="1">
        <a:defRPr sz="1600" kern="1200">
          <a:solidFill>
            <a:schemeClr val="tx1"/>
          </a:solidFill>
          <a:latin typeface="+mn-lt"/>
          <a:ea typeface="+mn-ea"/>
          <a:cs typeface="+mn-cs"/>
        </a:defRPr>
      </a:lvl7pPr>
      <a:lvl8pPr marL="2836298" algn="l" defTabSz="810372" rtl="0" eaLnBrk="1" latinLnBrk="0" hangingPunct="1">
        <a:defRPr sz="1600" kern="1200">
          <a:solidFill>
            <a:schemeClr val="tx1"/>
          </a:solidFill>
          <a:latin typeface="+mn-lt"/>
          <a:ea typeface="+mn-ea"/>
          <a:cs typeface="+mn-cs"/>
        </a:defRPr>
      </a:lvl8pPr>
      <a:lvl9pPr marL="3241484" algn="l" defTabSz="810372"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emf"/><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8.1  </a:t>
            </a:r>
            <a:r>
              <a:rPr lang="zh-CN" altLang="zh-CN" b="1" dirty="0"/>
              <a:t>汽车定价概述</a:t>
            </a:r>
            <a:br>
              <a:rPr lang="zh-CN" altLang="zh-CN" b="1" dirty="0"/>
            </a:br>
            <a:endParaRPr lang="zh-CN" altLang="en-US" dirty="0"/>
          </a:p>
        </p:txBody>
      </p:sp>
      <p:sp>
        <p:nvSpPr>
          <p:cNvPr id="3" name="内容占位符 2"/>
          <p:cNvSpPr>
            <a:spLocks noGrp="1"/>
          </p:cNvSpPr>
          <p:nvPr>
            <p:ph idx="1"/>
          </p:nvPr>
        </p:nvSpPr>
        <p:spPr>
          <a:xfrm>
            <a:off x="718281" y="1031366"/>
            <a:ext cx="8104800" cy="4413253"/>
          </a:xfrm>
        </p:spPr>
        <p:txBody>
          <a:bodyPr/>
          <a:lstStyle/>
          <a:p>
            <a:pPr marL="0" indent="0">
              <a:lnSpc>
                <a:spcPct val="120000"/>
              </a:lnSpc>
              <a:buNone/>
            </a:pPr>
            <a:r>
              <a:rPr lang="en-US" altLang="zh-CN" sz="2400" b="1" dirty="0">
                <a:latin typeface="微软雅黑" panose="020B0503020204020204" pitchFamily="34" charset="-122"/>
                <a:ea typeface="微软雅黑" panose="020B0503020204020204" pitchFamily="34" charset="-122"/>
              </a:rPr>
              <a:t>8.1.1</a:t>
            </a:r>
            <a:r>
              <a:rPr lang="zh-CN" altLang="zh-CN" sz="2400" b="1" dirty="0">
                <a:latin typeface="微软雅黑" panose="020B0503020204020204" pitchFamily="34" charset="-122"/>
                <a:ea typeface="微软雅黑" panose="020B0503020204020204" pitchFamily="34" charset="-122"/>
              </a:rPr>
              <a:t>汽车价格的构成</a:t>
            </a:r>
            <a:endParaRPr lang="zh-CN" altLang="zh-CN" sz="2400" dirty="0">
              <a:latin typeface="微软雅黑" panose="020B0503020204020204" pitchFamily="34" charset="-122"/>
              <a:ea typeface="微软雅黑" panose="020B0503020204020204" pitchFamily="34" charset="-122"/>
            </a:endParaRPr>
          </a:p>
          <a:p>
            <a:pPr marL="0" indent="0">
              <a:lnSpc>
                <a:spcPct val="120000"/>
              </a:lnSpc>
              <a:buNone/>
            </a:pPr>
            <a:r>
              <a:rPr lang="zh-CN" altLang="zh-CN" sz="2400" dirty="0">
                <a:latin typeface="微软雅黑" panose="020B0503020204020204" pitchFamily="34" charset="-122"/>
                <a:ea typeface="微软雅黑" panose="020B0503020204020204" pitchFamily="34" charset="-122"/>
              </a:rPr>
              <a:t>价格是企业营销</a:t>
            </a:r>
            <a:r>
              <a:rPr lang="en-US" altLang="zh-CN" sz="2400" dirty="0">
                <a:latin typeface="微软雅黑" panose="020B0503020204020204" pitchFamily="34" charset="-122"/>
                <a:ea typeface="微软雅黑" panose="020B0503020204020204" pitchFamily="34" charset="-122"/>
              </a:rPr>
              <a:t>4P</a:t>
            </a:r>
            <a:r>
              <a:rPr lang="zh-CN" altLang="zh-CN" sz="2400" dirty="0">
                <a:latin typeface="微软雅黑" panose="020B0503020204020204" pitchFamily="34" charset="-122"/>
                <a:ea typeface="微软雅黑" panose="020B0503020204020204" pitchFamily="34" charset="-122"/>
              </a:rPr>
              <a:t>组合中最灵活的组成部分，汽车产品的价格不仅是汽车商品价值的货币表现形式，而且可以随着市场需求的变动而变动，也正因为如此，</a:t>
            </a:r>
            <a:r>
              <a:rPr lang="zh-CN" altLang="zh-CN" sz="2400" dirty="0">
                <a:solidFill>
                  <a:srgbClr val="C00000"/>
                </a:solidFill>
                <a:latin typeface="微软雅黑" panose="020B0503020204020204" pitchFamily="34" charset="-122"/>
                <a:ea typeface="微软雅黑" panose="020B0503020204020204" pitchFamily="34" charset="-122"/>
              </a:rPr>
              <a:t>定价具有很强的科学性，也具有很强的艺术性。</a:t>
            </a:r>
            <a:endParaRPr lang="en-US" altLang="zh-CN" sz="2400" dirty="0">
              <a:solidFill>
                <a:srgbClr val="C00000"/>
              </a:solidFill>
              <a:latin typeface="微软雅黑" panose="020B0503020204020204" pitchFamily="34" charset="-122"/>
              <a:ea typeface="微软雅黑" panose="020B0503020204020204" pitchFamily="34" charset="-122"/>
            </a:endParaRPr>
          </a:p>
          <a:p>
            <a:pPr marL="0" indent="0">
              <a:lnSpc>
                <a:spcPct val="120000"/>
              </a:lnSpc>
              <a:buNone/>
            </a:pPr>
            <a:r>
              <a:rPr lang="zh-CN" altLang="zh-CN"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1</a:t>
            </a:r>
            <a:r>
              <a:rPr lang="zh-CN" altLang="zh-CN" sz="2400" dirty="0">
                <a:latin typeface="微软雅黑" panose="020B0503020204020204" pitchFamily="34" charset="-122"/>
                <a:ea typeface="微软雅黑" panose="020B0503020204020204" pitchFamily="34" charset="-122"/>
              </a:rPr>
              <a:t>）汽车生产成本。</a:t>
            </a:r>
          </a:p>
          <a:p>
            <a:pPr marL="0" indent="0">
              <a:lnSpc>
                <a:spcPct val="120000"/>
              </a:lnSpc>
              <a:buNone/>
            </a:pPr>
            <a:r>
              <a:rPr lang="zh-CN" altLang="zh-CN"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2</a:t>
            </a:r>
            <a:r>
              <a:rPr lang="zh-CN" altLang="zh-CN" sz="2400" dirty="0">
                <a:latin typeface="微软雅黑" panose="020B0503020204020204" pitchFamily="34" charset="-122"/>
                <a:ea typeface="微软雅黑" panose="020B0503020204020204" pitchFamily="34" charset="-122"/>
              </a:rPr>
              <a:t>）汽车流通费用。</a:t>
            </a:r>
          </a:p>
          <a:p>
            <a:pPr marL="0" indent="0">
              <a:lnSpc>
                <a:spcPct val="120000"/>
              </a:lnSpc>
              <a:buNone/>
            </a:pPr>
            <a:r>
              <a:rPr lang="zh-CN" altLang="zh-CN"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3</a:t>
            </a:r>
            <a:r>
              <a:rPr lang="zh-CN" altLang="zh-CN" sz="2400" dirty="0">
                <a:latin typeface="微软雅黑" panose="020B0503020204020204" pitchFamily="34" charset="-122"/>
                <a:ea typeface="微软雅黑" panose="020B0503020204020204" pitchFamily="34" charset="-122"/>
              </a:rPr>
              <a:t>）国家税金。</a:t>
            </a:r>
          </a:p>
          <a:p>
            <a:pPr marL="0" indent="0">
              <a:lnSpc>
                <a:spcPct val="120000"/>
              </a:lnSpc>
              <a:buNone/>
            </a:pPr>
            <a:r>
              <a:rPr lang="zh-CN" altLang="zh-CN"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4</a:t>
            </a:r>
            <a:r>
              <a:rPr lang="zh-CN" altLang="zh-CN" sz="2400" dirty="0">
                <a:latin typeface="微软雅黑" panose="020B0503020204020204" pitchFamily="34" charset="-122"/>
                <a:ea typeface="微软雅黑" panose="020B0503020204020204" pitchFamily="34" charset="-122"/>
              </a:rPr>
              <a:t>）汽车企业利润。</a:t>
            </a:r>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1</a:t>
            </a:fld>
            <a:endParaRPr lang="en-GB" altLang="en-GB"/>
          </a:p>
        </p:txBody>
      </p:sp>
    </p:spTree>
    <p:extLst>
      <p:ext uri="{BB962C8B-B14F-4D97-AF65-F5344CB8AC3E}">
        <p14:creationId xmlns:p14="http://schemas.microsoft.com/office/powerpoint/2010/main" val="6943391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728664" y="1308101"/>
            <a:ext cx="8235824" cy="5008564"/>
          </a:xfrm>
        </p:spPr>
        <p:txBody>
          <a:bodyPr/>
          <a:lstStyle/>
          <a:p>
            <a:pPr marL="0" indent="0" algn="just">
              <a:lnSpc>
                <a:spcPct val="120000"/>
              </a:lnSpc>
              <a:buNone/>
            </a:pPr>
            <a:r>
              <a:rPr lang="zh-CN" altLang="en-US" sz="2200" dirty="0">
                <a:solidFill>
                  <a:srgbClr val="C00000"/>
                </a:solidFill>
                <a:latin typeface="微软雅黑" panose="020B0503020204020204" pitchFamily="34" charset="-122"/>
                <a:ea typeface="微软雅黑" panose="020B0503020204020204" pitchFamily="34" charset="-122"/>
              </a:rPr>
              <a:t>（</a:t>
            </a:r>
            <a:r>
              <a:rPr lang="en-US" altLang="zh-CN" sz="2200" dirty="0">
                <a:solidFill>
                  <a:srgbClr val="C00000"/>
                </a:solidFill>
                <a:latin typeface="微软雅黑" panose="020B0503020204020204" pitchFamily="34" charset="-122"/>
                <a:ea typeface="微软雅黑" panose="020B0503020204020204" pitchFamily="34" charset="-122"/>
              </a:rPr>
              <a:t>3</a:t>
            </a:r>
            <a:r>
              <a:rPr lang="zh-CN" altLang="en-US" sz="2200" dirty="0">
                <a:solidFill>
                  <a:srgbClr val="C00000"/>
                </a:solidFill>
                <a:latin typeface="微软雅黑" panose="020B0503020204020204" pitchFamily="34" charset="-122"/>
                <a:ea typeface="微软雅黑" panose="020B0503020204020204" pitchFamily="34" charset="-122"/>
              </a:rPr>
              <a:t>）垄断竞争市场。</a:t>
            </a:r>
            <a:endParaRPr lang="en-US" altLang="zh-CN" sz="2200" dirty="0">
              <a:solidFill>
                <a:srgbClr val="C00000"/>
              </a:solidFill>
              <a:latin typeface="微软雅黑" panose="020B0503020204020204" pitchFamily="34" charset="-122"/>
              <a:ea typeface="微软雅黑" panose="020B0503020204020204" pitchFamily="34" charset="-122"/>
            </a:endParaRPr>
          </a:p>
          <a:p>
            <a:pPr marL="0" indent="0" algn="just">
              <a:lnSpc>
                <a:spcPct val="120000"/>
              </a:lnSpc>
              <a:buNone/>
            </a:pPr>
            <a:r>
              <a:rPr lang="zh-CN" altLang="en-US" sz="2200" dirty="0">
                <a:latin typeface="微软雅黑" panose="020B0503020204020204" pitchFamily="34" charset="-122"/>
                <a:ea typeface="微软雅黑" panose="020B0503020204020204" pitchFamily="34" charset="-122"/>
              </a:rPr>
              <a:t>垄断竞争是一种</a:t>
            </a:r>
            <a:r>
              <a:rPr lang="zh-CN" altLang="en-US" sz="2200" dirty="0">
                <a:solidFill>
                  <a:srgbClr val="C00000"/>
                </a:solidFill>
                <a:latin typeface="微软雅黑" panose="020B0503020204020204" pitchFamily="34" charset="-122"/>
                <a:ea typeface="微软雅黑" panose="020B0503020204020204" pitchFamily="34" charset="-122"/>
              </a:rPr>
              <a:t>介于完全竞争和纯粹垄断之间</a:t>
            </a:r>
            <a:r>
              <a:rPr lang="zh-CN" altLang="en-US" sz="2200" dirty="0">
                <a:latin typeface="微软雅黑" panose="020B0503020204020204" pitchFamily="34" charset="-122"/>
                <a:ea typeface="微软雅黑" panose="020B0503020204020204" pitchFamily="34" charset="-122"/>
              </a:rPr>
              <a:t>的市场形势 </a:t>
            </a:r>
            <a:endParaRPr lang="en-US" altLang="zh-CN" sz="2200" dirty="0">
              <a:latin typeface="微软雅黑" panose="020B0503020204020204" pitchFamily="34" charset="-122"/>
              <a:ea typeface="微软雅黑" panose="020B0503020204020204" pitchFamily="34" charset="-122"/>
            </a:endParaRPr>
          </a:p>
          <a:p>
            <a:pPr marL="0" indent="0" algn="just">
              <a:lnSpc>
                <a:spcPct val="120000"/>
              </a:lnSpc>
              <a:buNone/>
            </a:pPr>
            <a:endParaRPr lang="en-US" altLang="zh-CN" sz="2200" dirty="0">
              <a:latin typeface="微软雅黑" panose="020B0503020204020204" pitchFamily="34" charset="-122"/>
              <a:ea typeface="微软雅黑" panose="020B0503020204020204" pitchFamily="34" charset="-122"/>
            </a:endParaRPr>
          </a:p>
          <a:p>
            <a:pPr algn="just">
              <a:lnSpc>
                <a:spcPct val="120000"/>
              </a:lnSpc>
              <a:buFont typeface="Wingdings" panose="05000000000000000000" pitchFamily="2" charset="2"/>
              <a:buChar char="Ø"/>
            </a:pPr>
            <a:r>
              <a:rPr lang="zh-CN" altLang="en-US" sz="2200" dirty="0">
                <a:latin typeface="微软雅黑" panose="020B0503020204020204" pitchFamily="34" charset="-122"/>
                <a:ea typeface="微软雅黑" panose="020B0503020204020204" pitchFamily="34" charset="-122"/>
              </a:rPr>
              <a:t>垄断竞争是指同种产品</a:t>
            </a:r>
            <a:r>
              <a:rPr lang="zh-CN" altLang="en-US" sz="2200" dirty="0">
                <a:solidFill>
                  <a:srgbClr val="0070C0"/>
                </a:solidFill>
                <a:latin typeface="微软雅黑" panose="020B0503020204020204" pitchFamily="34" charset="-122"/>
                <a:ea typeface="微软雅黑" panose="020B0503020204020204" pitchFamily="34" charset="-122"/>
              </a:rPr>
              <a:t>有多个营销者，</a:t>
            </a:r>
            <a:r>
              <a:rPr lang="zh-CN" altLang="en-US" sz="2200" dirty="0">
                <a:latin typeface="微软雅黑" panose="020B0503020204020204" pitchFamily="34" charset="-122"/>
                <a:ea typeface="微软雅黑" panose="020B0503020204020204" pitchFamily="34" charset="-122"/>
              </a:rPr>
              <a:t>虽然他们都以同样的方式向市场提供同类的产品，但是他们中</a:t>
            </a:r>
            <a:r>
              <a:rPr lang="zh-CN" altLang="en-US" sz="2200" dirty="0">
                <a:solidFill>
                  <a:srgbClr val="0070C0"/>
                </a:solidFill>
                <a:latin typeface="微软雅黑" panose="020B0503020204020204" pitchFamily="34" charset="-122"/>
                <a:ea typeface="微软雅黑" panose="020B0503020204020204" pitchFamily="34" charset="-122"/>
              </a:rPr>
              <a:t>只有极少数的企业对产品的价格起决定性作用。 </a:t>
            </a:r>
            <a:endParaRPr lang="en-US" altLang="zh-CN" sz="2200" dirty="0">
              <a:solidFill>
                <a:srgbClr val="0070C0"/>
              </a:solidFill>
              <a:latin typeface="微软雅黑" panose="020B0503020204020204" pitchFamily="34" charset="-122"/>
              <a:ea typeface="微软雅黑" panose="020B0503020204020204" pitchFamily="34" charset="-122"/>
            </a:endParaRPr>
          </a:p>
          <a:p>
            <a:pPr algn="just">
              <a:lnSpc>
                <a:spcPct val="120000"/>
              </a:lnSpc>
              <a:buFont typeface="Wingdings" panose="05000000000000000000" pitchFamily="2" charset="2"/>
              <a:buChar char="Ø"/>
            </a:pPr>
            <a:r>
              <a:rPr lang="zh-CN" altLang="en-US" sz="2200" dirty="0">
                <a:latin typeface="微软雅黑" panose="020B0503020204020204" pitchFamily="34" charset="-122"/>
                <a:ea typeface="微软雅黑" panose="020B0503020204020204" pitchFamily="34" charset="-122"/>
              </a:rPr>
              <a:t>这时，</a:t>
            </a:r>
            <a:r>
              <a:rPr lang="zh-CN" altLang="en-US" sz="2200" dirty="0">
                <a:solidFill>
                  <a:srgbClr val="0070C0"/>
                </a:solidFill>
                <a:latin typeface="微软雅黑" panose="020B0503020204020204" pitchFamily="34" charset="-122"/>
                <a:ea typeface="微软雅黑" panose="020B0503020204020204" pitchFamily="34" charset="-122"/>
              </a:rPr>
              <a:t>企业已不是一个消极的价格接受者，而是一个对价格有影响力的决定者。</a:t>
            </a:r>
          </a:p>
          <a:p>
            <a:pPr algn="just"/>
            <a:endParaRPr lang="zh-CN" altLang="en-US" dirty="0"/>
          </a:p>
          <a:p>
            <a:pPr algn="just"/>
            <a:endParaRPr lang="zh-CN" altLang="en-US" dirty="0"/>
          </a:p>
          <a:p>
            <a:pPr algn="just"/>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10</a:t>
            </a:fld>
            <a:endParaRPr lang="en-GB" altLang="en-GB"/>
          </a:p>
        </p:txBody>
      </p:sp>
    </p:spTree>
    <p:extLst>
      <p:ext uri="{BB962C8B-B14F-4D97-AF65-F5344CB8AC3E}">
        <p14:creationId xmlns:p14="http://schemas.microsoft.com/office/powerpoint/2010/main" val="24920348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barn(inVertical)">
                                      <p:cBhvr>
                                        <p:cTn id="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728664" y="1308101"/>
            <a:ext cx="8235824" cy="5008564"/>
          </a:xfrm>
        </p:spPr>
        <p:txBody>
          <a:bodyPr/>
          <a:lstStyle/>
          <a:p>
            <a:pPr marL="0" indent="0" algn="just">
              <a:lnSpc>
                <a:spcPct val="110000"/>
              </a:lnSpc>
              <a:buNone/>
            </a:pPr>
            <a:r>
              <a:rPr lang="zh-CN" altLang="en-US" sz="2200" dirty="0">
                <a:solidFill>
                  <a:srgbClr val="C00000"/>
                </a:solidFill>
                <a:latin typeface="微软雅黑" panose="020B0503020204020204" pitchFamily="34" charset="-122"/>
                <a:ea typeface="微软雅黑" panose="020B0503020204020204" pitchFamily="34" charset="-122"/>
              </a:rPr>
              <a:t>（</a:t>
            </a:r>
            <a:r>
              <a:rPr lang="en-US" altLang="zh-CN" sz="2200" dirty="0">
                <a:solidFill>
                  <a:srgbClr val="C00000"/>
                </a:solidFill>
                <a:latin typeface="微软雅黑" panose="020B0503020204020204" pitchFamily="34" charset="-122"/>
                <a:ea typeface="微软雅黑" panose="020B0503020204020204" pitchFamily="34" charset="-122"/>
              </a:rPr>
              <a:t>4</a:t>
            </a:r>
            <a:r>
              <a:rPr lang="zh-CN" altLang="en-US" sz="2200" dirty="0">
                <a:solidFill>
                  <a:srgbClr val="C00000"/>
                </a:solidFill>
                <a:latin typeface="微软雅黑" panose="020B0503020204020204" pitchFamily="34" charset="-122"/>
                <a:ea typeface="微软雅黑" panose="020B0503020204020204" pitchFamily="34" charset="-122"/>
              </a:rPr>
              <a:t>）寡头垄断市场。</a:t>
            </a:r>
            <a:endParaRPr lang="en-US" altLang="zh-CN" sz="2200" dirty="0">
              <a:solidFill>
                <a:srgbClr val="C00000"/>
              </a:solidFill>
              <a:latin typeface="微软雅黑" panose="020B0503020204020204" pitchFamily="34" charset="-122"/>
              <a:ea typeface="微软雅黑" panose="020B0503020204020204" pitchFamily="34" charset="-122"/>
            </a:endParaRPr>
          </a:p>
          <a:p>
            <a:pPr marL="0" indent="0" algn="just">
              <a:lnSpc>
                <a:spcPct val="110000"/>
              </a:lnSpc>
              <a:buNone/>
            </a:pPr>
            <a:r>
              <a:rPr lang="zh-CN" altLang="en-US" sz="2200" dirty="0">
                <a:latin typeface="微软雅黑" panose="020B0503020204020204" pitchFamily="34" charset="-122"/>
                <a:ea typeface="微软雅黑" panose="020B0503020204020204" pitchFamily="34" charset="-122"/>
              </a:rPr>
              <a:t>在一个行业中只有</a:t>
            </a:r>
            <a:r>
              <a:rPr lang="zh-CN" altLang="en-US" sz="2200" dirty="0">
                <a:solidFill>
                  <a:srgbClr val="C00000"/>
                </a:solidFill>
                <a:latin typeface="微软雅黑" panose="020B0503020204020204" pitchFamily="34" charset="-122"/>
                <a:ea typeface="微软雅黑" panose="020B0503020204020204" pitchFamily="34" charset="-122"/>
              </a:rPr>
              <a:t>少数几家大公司（大卖主），</a:t>
            </a:r>
            <a:r>
              <a:rPr lang="zh-CN" altLang="en-US" sz="2200" dirty="0">
                <a:latin typeface="微软雅黑" panose="020B0503020204020204" pitchFamily="34" charset="-122"/>
                <a:ea typeface="微软雅黑" panose="020B0503020204020204" pitchFamily="34" charset="-122"/>
              </a:rPr>
              <a:t>它们所生产和销售的某种产品占这种产品的总产量和市场销售总量的</a:t>
            </a:r>
            <a:r>
              <a:rPr lang="zh-CN" altLang="en-US" sz="2200" dirty="0">
                <a:solidFill>
                  <a:srgbClr val="C00000"/>
                </a:solidFill>
                <a:latin typeface="微软雅黑" panose="020B0503020204020204" pitchFamily="34" charset="-122"/>
                <a:ea typeface="微软雅黑" panose="020B0503020204020204" pitchFamily="34" charset="-122"/>
              </a:rPr>
              <a:t>绝大比重</a:t>
            </a:r>
            <a:r>
              <a:rPr lang="zh-CN" altLang="en-US" sz="2200" dirty="0">
                <a:latin typeface="微软雅黑" panose="020B0503020204020204" pitchFamily="34" charset="-122"/>
                <a:ea typeface="微软雅黑" panose="020B0503020204020204" pitchFamily="34" charset="-122"/>
              </a:rPr>
              <a:t>，它们之间的竞争就是寡头竞争。</a:t>
            </a:r>
            <a:endParaRPr lang="en-US" altLang="zh-CN" sz="2200" dirty="0">
              <a:latin typeface="微软雅黑" panose="020B0503020204020204" pitchFamily="34" charset="-122"/>
              <a:ea typeface="微软雅黑" panose="020B0503020204020204" pitchFamily="34" charset="-122"/>
            </a:endParaRPr>
          </a:p>
          <a:p>
            <a:pPr marL="0" indent="0" algn="just">
              <a:lnSpc>
                <a:spcPct val="110000"/>
              </a:lnSpc>
              <a:buNone/>
            </a:pPr>
            <a:endParaRPr lang="zh-CN" altLang="en-US" sz="2200" dirty="0">
              <a:latin typeface="微软雅黑" panose="020B0503020204020204" pitchFamily="34" charset="-122"/>
              <a:ea typeface="微软雅黑" panose="020B0503020204020204" pitchFamily="34" charset="-122"/>
            </a:endParaRPr>
          </a:p>
          <a:p>
            <a:pPr algn="just">
              <a:lnSpc>
                <a:spcPct val="110000"/>
              </a:lnSpc>
              <a:buFont typeface="Wingdings" panose="05000000000000000000" pitchFamily="2" charset="2"/>
              <a:buChar char="Ø"/>
            </a:pPr>
            <a:r>
              <a:rPr lang="zh-CN" altLang="en-US" sz="2200" dirty="0">
                <a:latin typeface="微软雅黑" panose="020B0503020204020204" pitchFamily="34" charset="-122"/>
                <a:ea typeface="微软雅黑" panose="020B0503020204020204" pitchFamily="34" charset="-122"/>
              </a:rPr>
              <a:t>在寡头垄断状况下，生产某种产品的绝大多数企业由</a:t>
            </a:r>
            <a:r>
              <a:rPr lang="zh-CN" altLang="en-US" sz="2200" dirty="0">
                <a:solidFill>
                  <a:srgbClr val="0070C0"/>
                </a:solidFill>
                <a:latin typeface="微软雅黑" panose="020B0503020204020204" pitchFamily="34" charset="-122"/>
                <a:ea typeface="微软雅黑" panose="020B0503020204020204" pitchFamily="34" charset="-122"/>
              </a:rPr>
              <a:t>少数几家大企业控制</a:t>
            </a:r>
            <a:r>
              <a:rPr lang="zh-CN" altLang="en-US" sz="2200" dirty="0">
                <a:latin typeface="微软雅黑" panose="020B0503020204020204" pitchFamily="34" charset="-122"/>
                <a:ea typeface="微软雅黑" panose="020B0503020204020204" pitchFamily="34" charset="-122"/>
              </a:rPr>
              <a:t>，每个大企业在相应的市场中占有相当大的份额，</a:t>
            </a:r>
            <a:r>
              <a:rPr lang="zh-CN" altLang="en-US" sz="2200" dirty="0">
                <a:solidFill>
                  <a:srgbClr val="0070C0"/>
                </a:solidFill>
                <a:latin typeface="微软雅黑" panose="020B0503020204020204" pitchFamily="34" charset="-122"/>
                <a:ea typeface="微软雅黑" panose="020B0503020204020204" pitchFamily="34" charset="-122"/>
              </a:rPr>
              <a:t>对市场的影响举足轻重。</a:t>
            </a:r>
            <a:endParaRPr lang="en-US" altLang="zh-CN" sz="2200" dirty="0">
              <a:solidFill>
                <a:srgbClr val="0070C0"/>
              </a:solidFill>
              <a:latin typeface="微软雅黑" panose="020B0503020204020204" pitchFamily="34" charset="-122"/>
              <a:ea typeface="微软雅黑" panose="020B0503020204020204" pitchFamily="34" charset="-122"/>
            </a:endParaRPr>
          </a:p>
          <a:p>
            <a:pPr algn="just">
              <a:lnSpc>
                <a:spcPct val="110000"/>
              </a:lnSpc>
              <a:buFont typeface="Wingdings" panose="05000000000000000000" pitchFamily="2" charset="2"/>
              <a:buChar char="Ø"/>
            </a:pPr>
            <a:r>
              <a:rPr lang="zh-CN" altLang="en-US" sz="2200" dirty="0">
                <a:latin typeface="微软雅黑" panose="020B0503020204020204" pitchFamily="34" charset="-122"/>
                <a:ea typeface="微软雅黑" panose="020B0503020204020204" pitchFamily="34" charset="-122"/>
              </a:rPr>
              <a:t>在这种情祝下，</a:t>
            </a:r>
            <a:r>
              <a:rPr lang="zh-CN" altLang="en-US" sz="2200" dirty="0">
                <a:solidFill>
                  <a:srgbClr val="0070C0"/>
                </a:solidFill>
                <a:latin typeface="微软雅黑" panose="020B0503020204020204" pitchFamily="34" charset="-122"/>
                <a:ea typeface="微软雅黑" panose="020B0503020204020204" pitchFamily="34" charset="-122"/>
              </a:rPr>
              <a:t>产品的市场价格不是通过市场供求决定的，而是由几家大企业通过协议或默契形成的。在这种联盟价格形成后， 一般在相当长的时间内不会变动。</a:t>
            </a:r>
          </a:p>
          <a:p>
            <a:pPr algn="just"/>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11</a:t>
            </a:fld>
            <a:endParaRPr lang="en-GB" altLang="en-GB"/>
          </a:p>
        </p:txBody>
      </p:sp>
    </p:spTree>
    <p:extLst>
      <p:ext uri="{BB962C8B-B14F-4D97-AF65-F5344CB8AC3E}">
        <p14:creationId xmlns:p14="http://schemas.microsoft.com/office/powerpoint/2010/main" val="6006791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barn(inVertical)">
                                      <p:cBhvr>
                                        <p:cTn id="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728664" y="358775"/>
            <a:ext cx="8094417" cy="5672689"/>
          </a:xfrm>
        </p:spPr>
        <p:txBody>
          <a:bodyPr/>
          <a:lstStyle/>
          <a:p>
            <a:pPr marL="0" indent="0" algn="just">
              <a:lnSpc>
                <a:spcPct val="120000"/>
              </a:lnSpc>
              <a:buNone/>
            </a:pPr>
            <a:r>
              <a:rPr lang="en-US" altLang="zh-CN" sz="2400" dirty="0">
                <a:latin typeface="微软雅黑" panose="020B0503020204020204" pitchFamily="34" charset="-122"/>
                <a:ea typeface="微软雅黑" panose="020B0503020204020204" pitchFamily="34" charset="-122"/>
              </a:rPr>
              <a:t>3.</a:t>
            </a:r>
            <a:r>
              <a:rPr lang="zh-CN" altLang="zh-CN" sz="2400" dirty="0">
                <a:latin typeface="微软雅黑" panose="020B0503020204020204" pitchFamily="34" charset="-122"/>
                <a:ea typeface="微软雅黑" panose="020B0503020204020204" pitchFamily="34" charset="-122"/>
              </a:rPr>
              <a:t>汽车产品的需求</a:t>
            </a:r>
          </a:p>
          <a:p>
            <a:pPr marL="0" indent="0" algn="just">
              <a:lnSpc>
                <a:spcPct val="120000"/>
              </a:lnSpc>
              <a:buNone/>
            </a:pPr>
            <a:r>
              <a:rPr lang="zh-CN" altLang="zh-CN" dirty="0">
                <a:solidFill>
                  <a:srgbClr val="C00000"/>
                </a:solidFill>
                <a:latin typeface="微软雅黑" panose="020B0503020204020204" pitchFamily="34" charset="-122"/>
                <a:ea typeface="微软雅黑" panose="020B0503020204020204" pitchFamily="34" charset="-122"/>
              </a:rPr>
              <a:t>汽车产品价格与需求之间存在着密切关系。不同的车型、不同的用途、不同的档次的汽车其需求价格弹性各不相同。</a:t>
            </a:r>
            <a:endParaRPr lang="en-US" altLang="zh-CN" dirty="0">
              <a:solidFill>
                <a:srgbClr val="C00000"/>
              </a:solidFill>
              <a:latin typeface="微软雅黑" panose="020B0503020204020204" pitchFamily="34" charset="-122"/>
              <a:ea typeface="微软雅黑" panose="020B0503020204020204" pitchFamily="34" charset="-122"/>
            </a:endParaRPr>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12</a:t>
            </a:fld>
            <a:endParaRPr lang="en-GB" altLang="en-GB"/>
          </a:p>
        </p:txBody>
      </p:sp>
      <p:pic>
        <p:nvPicPr>
          <p:cNvPr id="7" name="图片 6"/>
          <p:cNvPicPr>
            <a:picLocks noChangeAspect="1"/>
          </p:cNvPicPr>
          <p:nvPr/>
        </p:nvPicPr>
        <p:blipFill>
          <a:blip r:embed="rId2"/>
          <a:stretch>
            <a:fillRect/>
          </a:stretch>
        </p:blipFill>
        <p:spPr>
          <a:xfrm>
            <a:off x="664715" y="1826968"/>
            <a:ext cx="8158366" cy="1368151"/>
          </a:xfrm>
          <a:prstGeom prst="rect">
            <a:avLst/>
          </a:prstGeom>
        </p:spPr>
      </p:pic>
      <p:sp>
        <p:nvSpPr>
          <p:cNvPr id="5" name="矩形 4"/>
          <p:cNvSpPr/>
          <p:nvPr/>
        </p:nvSpPr>
        <p:spPr>
          <a:xfrm>
            <a:off x="664715" y="4660658"/>
            <a:ext cx="7632848" cy="1431161"/>
          </a:xfrm>
          <a:prstGeom prst="rect">
            <a:avLst/>
          </a:prstGeom>
        </p:spPr>
        <p:txBody>
          <a:bodyPr wrap="square">
            <a:spAutoFit/>
          </a:bodyPr>
          <a:lstStyle/>
          <a:p>
            <a:pPr>
              <a:spcBef>
                <a:spcPts val="900"/>
              </a:spcBef>
              <a:buFont typeface="Wingdings" panose="05000000000000000000" pitchFamily="2" charset="2"/>
              <a:buAutoNum type="arabicPeriod"/>
            </a:pPr>
            <a:r>
              <a:rPr lang="zh-CN" altLang="en-US" sz="2000" dirty="0">
                <a:latin typeface="微软雅黑" panose="020B0503020204020204" pitchFamily="34" charset="-122"/>
                <a:ea typeface="微软雅黑" panose="020B0503020204020204" pitchFamily="34" charset="-122"/>
              </a:rPr>
              <a:t>当Ｅ</a:t>
            </a:r>
            <a:r>
              <a:rPr lang="en-US" altLang="zh-CN" sz="2400" baseline="-25000" dirty="0">
                <a:latin typeface="微软雅黑" panose="020B0503020204020204" pitchFamily="34" charset="-122"/>
                <a:ea typeface="微软雅黑" panose="020B0503020204020204" pitchFamily="34" charset="-122"/>
              </a:rPr>
              <a:t>P</a:t>
            </a:r>
            <a:r>
              <a:rPr lang="zh-CN" altLang="en-US" sz="24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1</a:t>
            </a:r>
            <a:r>
              <a:rPr lang="zh-CN" altLang="en-US" sz="2000" dirty="0">
                <a:latin typeface="微软雅黑" panose="020B0503020204020204" pitchFamily="34" charset="-122"/>
                <a:ea typeface="微软雅黑" panose="020B0503020204020204" pitchFamily="34" charset="-122"/>
              </a:rPr>
              <a:t>时，企业可以通过降价来增加总销售收入；</a:t>
            </a:r>
          </a:p>
          <a:p>
            <a:pPr>
              <a:spcBef>
                <a:spcPts val="900"/>
              </a:spcBef>
              <a:buFont typeface="Wingdings" panose="05000000000000000000" pitchFamily="2" charset="2"/>
              <a:buAutoNum type="arabicPeriod"/>
            </a:pPr>
            <a:r>
              <a:rPr lang="zh-CN" altLang="en-US" sz="2000" dirty="0">
                <a:latin typeface="微软雅黑" panose="020B0503020204020204" pitchFamily="34" charset="-122"/>
                <a:ea typeface="微软雅黑" panose="020B0503020204020204" pitchFamily="34" charset="-122"/>
              </a:rPr>
              <a:t>当Ｅ</a:t>
            </a:r>
            <a:r>
              <a:rPr lang="en-US" altLang="zh-CN" sz="2400" baseline="-25000" dirty="0">
                <a:latin typeface="微软雅黑" panose="020B0503020204020204" pitchFamily="34" charset="-122"/>
                <a:ea typeface="微软雅黑" panose="020B0503020204020204" pitchFamily="34" charset="-122"/>
              </a:rPr>
              <a:t>P</a:t>
            </a:r>
            <a:r>
              <a:rPr lang="zh-CN" altLang="en-US" sz="24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1</a:t>
            </a:r>
            <a:r>
              <a:rPr lang="zh-CN" altLang="en-US" sz="2000" dirty="0">
                <a:latin typeface="微软雅黑" panose="020B0503020204020204" pitchFamily="34" charset="-122"/>
                <a:ea typeface="微软雅黑" panose="020B0503020204020204" pitchFamily="34" charset="-122"/>
              </a:rPr>
              <a:t>时，企业可以通过提价来增加总销售收入；</a:t>
            </a:r>
          </a:p>
          <a:p>
            <a:pPr>
              <a:spcBef>
                <a:spcPts val="900"/>
              </a:spcBef>
              <a:buFont typeface="Wingdings" panose="05000000000000000000" pitchFamily="2" charset="2"/>
              <a:buAutoNum type="arabicPeriod"/>
            </a:pPr>
            <a:r>
              <a:rPr lang="zh-CN" altLang="en-US" sz="2000" dirty="0">
                <a:latin typeface="微软雅黑" panose="020B0503020204020204" pitchFamily="34" charset="-122"/>
                <a:ea typeface="微软雅黑" panose="020B0503020204020204" pitchFamily="34" charset="-122"/>
              </a:rPr>
              <a:t>当Ｅ</a:t>
            </a:r>
            <a:r>
              <a:rPr lang="en-US" altLang="zh-CN" sz="2400" baseline="-25000" dirty="0">
                <a:latin typeface="微软雅黑" panose="020B0503020204020204" pitchFamily="34" charset="-122"/>
                <a:ea typeface="微软雅黑" panose="020B0503020204020204" pitchFamily="34" charset="-122"/>
              </a:rPr>
              <a:t>P</a:t>
            </a:r>
            <a:r>
              <a:rPr lang="zh-CN" altLang="en-US" sz="24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1</a:t>
            </a:r>
            <a:r>
              <a:rPr lang="zh-CN" altLang="en-US" sz="2000" dirty="0">
                <a:latin typeface="微软雅黑" panose="020B0503020204020204" pitchFamily="34" charset="-122"/>
                <a:ea typeface="微软雅黑" panose="020B0503020204020204" pitchFamily="34" charset="-122"/>
              </a:rPr>
              <a:t>时，企业可以采取稳定价格策略；也可以采用降价策略。</a:t>
            </a:r>
          </a:p>
        </p:txBody>
      </p:sp>
      <p:pic>
        <p:nvPicPr>
          <p:cNvPr id="8"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87624" y="3384566"/>
            <a:ext cx="3886200" cy="1228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973084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5633740" y="2199361"/>
            <a:ext cx="2153747" cy="3663225"/>
          </a:xfrm>
        </p:spPr>
        <p:txBody>
          <a:bodyPr/>
          <a:lstStyle/>
          <a:p>
            <a:r>
              <a:rPr lang="zh-CN" altLang="zh-CN" sz="2400" dirty="0">
                <a:solidFill>
                  <a:srgbClr val="990000"/>
                </a:solidFill>
                <a:ea typeface="华文行楷" panose="02010800040101010101" pitchFamily="2" charset="-122"/>
              </a:rPr>
              <a:t>缺乏弹性</a:t>
            </a:r>
            <a:r>
              <a:rPr lang="zh-CN" altLang="zh-CN" sz="2400" dirty="0"/>
              <a:t>的商品，适宜于稳定价格或适当</a:t>
            </a:r>
            <a:r>
              <a:rPr lang="zh-CN" altLang="zh-CN" sz="2400" dirty="0">
                <a:solidFill>
                  <a:srgbClr val="990000"/>
                </a:solidFill>
                <a:ea typeface="华文行楷" panose="02010800040101010101" pitchFamily="2" charset="-122"/>
              </a:rPr>
              <a:t>提价</a:t>
            </a:r>
            <a:r>
              <a:rPr lang="zh-CN" altLang="zh-CN" sz="2400" dirty="0"/>
              <a:t>；</a:t>
            </a:r>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13</a:t>
            </a:fld>
            <a:endParaRPr lang="en-GB" altLang="en-GB"/>
          </a:p>
        </p:txBody>
      </p:sp>
      <p:grpSp>
        <p:nvGrpSpPr>
          <p:cNvPr id="5" name="Group 4"/>
          <p:cNvGrpSpPr>
            <a:grpSpLocks/>
          </p:cNvGrpSpPr>
          <p:nvPr/>
        </p:nvGrpSpPr>
        <p:grpSpPr bwMode="auto">
          <a:xfrm>
            <a:off x="609600" y="1628800"/>
            <a:ext cx="5042520" cy="3940408"/>
            <a:chOff x="0" y="0"/>
            <a:chExt cx="2640" cy="2244"/>
          </a:xfrm>
        </p:grpSpPr>
        <p:sp>
          <p:nvSpPr>
            <p:cNvPr id="6" name="Line 5"/>
            <p:cNvSpPr>
              <a:spLocks noChangeShapeType="1"/>
            </p:cNvSpPr>
            <p:nvPr/>
          </p:nvSpPr>
          <p:spPr bwMode="auto">
            <a:xfrm>
              <a:off x="96" y="1728"/>
              <a:ext cx="1824" cy="0"/>
            </a:xfrm>
            <a:prstGeom prst="line">
              <a:avLst/>
            </a:prstGeom>
            <a:noFill/>
            <a:ln w="9525" cmpd="sng">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7" name="Line 6"/>
            <p:cNvSpPr>
              <a:spLocks noChangeShapeType="1"/>
            </p:cNvSpPr>
            <p:nvPr/>
          </p:nvSpPr>
          <p:spPr bwMode="auto">
            <a:xfrm flipV="1">
              <a:off x="288" y="288"/>
              <a:ext cx="0" cy="1632"/>
            </a:xfrm>
            <a:prstGeom prst="line">
              <a:avLst/>
            </a:prstGeom>
            <a:noFill/>
            <a:ln w="9525" cmpd="sng">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8" name="Line 7"/>
            <p:cNvSpPr>
              <a:spLocks noChangeShapeType="1"/>
            </p:cNvSpPr>
            <p:nvPr/>
          </p:nvSpPr>
          <p:spPr bwMode="auto">
            <a:xfrm>
              <a:off x="912" y="288"/>
              <a:ext cx="528" cy="1200"/>
            </a:xfrm>
            <a:prstGeom prst="line">
              <a:avLst/>
            </a:prstGeom>
            <a:noFill/>
            <a:ln w="28575" cmpd="sng">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9" name="Line 8"/>
            <p:cNvSpPr>
              <a:spLocks noChangeShapeType="1"/>
            </p:cNvSpPr>
            <p:nvPr/>
          </p:nvSpPr>
          <p:spPr bwMode="auto">
            <a:xfrm>
              <a:off x="288" y="576"/>
              <a:ext cx="768" cy="0"/>
            </a:xfrm>
            <a:prstGeom prst="line">
              <a:avLst/>
            </a:prstGeom>
            <a:noFill/>
            <a:ln w="28575" cap="rnd" cmpd="sng">
              <a:solidFill>
                <a:srgbClr val="FF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0" name="Line 9"/>
            <p:cNvSpPr>
              <a:spLocks noChangeShapeType="1"/>
            </p:cNvSpPr>
            <p:nvPr/>
          </p:nvSpPr>
          <p:spPr bwMode="auto">
            <a:xfrm>
              <a:off x="288" y="1008"/>
              <a:ext cx="960" cy="0"/>
            </a:xfrm>
            <a:prstGeom prst="line">
              <a:avLst/>
            </a:prstGeom>
            <a:noFill/>
            <a:ln w="28575" cap="rnd" cmpd="sng">
              <a:solidFill>
                <a:srgbClr val="66FF33"/>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1" name="Line 10"/>
            <p:cNvSpPr>
              <a:spLocks noChangeShapeType="1"/>
            </p:cNvSpPr>
            <p:nvPr/>
          </p:nvSpPr>
          <p:spPr bwMode="auto">
            <a:xfrm>
              <a:off x="1032" y="566"/>
              <a:ext cx="0" cy="1152"/>
            </a:xfrm>
            <a:prstGeom prst="line">
              <a:avLst/>
            </a:prstGeom>
            <a:noFill/>
            <a:ln w="28575" cap="rnd" cmpd="sng">
              <a:solidFill>
                <a:srgbClr val="FF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 name="Line 11"/>
            <p:cNvSpPr>
              <a:spLocks noChangeShapeType="1"/>
            </p:cNvSpPr>
            <p:nvPr/>
          </p:nvSpPr>
          <p:spPr bwMode="auto">
            <a:xfrm>
              <a:off x="1210" y="1008"/>
              <a:ext cx="0" cy="720"/>
            </a:xfrm>
            <a:prstGeom prst="line">
              <a:avLst/>
            </a:prstGeom>
            <a:noFill/>
            <a:ln w="28575" cap="rnd" cmpd="sng">
              <a:solidFill>
                <a:srgbClr val="66FF33"/>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3" name="Text Box 12"/>
            <p:cNvSpPr txBox="1">
              <a:spLocks noChangeArrowheads="1"/>
            </p:cNvSpPr>
            <p:nvPr/>
          </p:nvSpPr>
          <p:spPr bwMode="auto">
            <a:xfrm>
              <a:off x="0" y="432"/>
              <a:ext cx="288" cy="2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zh-CN" b="0" dirty="0">
                  <a:latin typeface="微软雅黑 Light" panose="020B0502040204020203" pitchFamily="34" charset="-122"/>
                </a:rPr>
                <a:t>P</a:t>
              </a:r>
              <a:r>
                <a:rPr lang="zh-CN" altLang="zh-CN" b="0" baseline="-25000" dirty="0">
                  <a:latin typeface="微软雅黑 Light" panose="020B0502040204020203" pitchFamily="34" charset="-122"/>
                </a:rPr>
                <a:t>1</a:t>
              </a:r>
            </a:p>
          </p:txBody>
        </p:sp>
        <p:sp>
          <p:nvSpPr>
            <p:cNvPr id="14" name="Text Box 13"/>
            <p:cNvSpPr txBox="1">
              <a:spLocks noChangeArrowheads="1"/>
            </p:cNvSpPr>
            <p:nvPr/>
          </p:nvSpPr>
          <p:spPr bwMode="auto">
            <a:xfrm>
              <a:off x="0" y="864"/>
              <a:ext cx="288" cy="2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zh-CN" b="0" dirty="0">
                  <a:latin typeface="微软雅黑 Light" panose="020B0502040204020203" pitchFamily="34" charset="-122"/>
                </a:rPr>
                <a:t>P</a:t>
              </a:r>
              <a:r>
                <a:rPr lang="zh-CN" altLang="zh-CN" b="0" baseline="-25000" dirty="0">
                  <a:latin typeface="微软雅黑 Light" panose="020B0502040204020203" pitchFamily="34" charset="-122"/>
                </a:rPr>
                <a:t>2</a:t>
              </a:r>
            </a:p>
          </p:txBody>
        </p:sp>
        <p:sp>
          <p:nvSpPr>
            <p:cNvPr id="15" name="Text Box 14"/>
            <p:cNvSpPr txBox="1">
              <a:spLocks noChangeArrowheads="1"/>
            </p:cNvSpPr>
            <p:nvPr/>
          </p:nvSpPr>
          <p:spPr bwMode="auto">
            <a:xfrm>
              <a:off x="864" y="1728"/>
              <a:ext cx="336" cy="2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zh-CN" b="0" dirty="0">
                  <a:latin typeface="微软雅黑 Light" panose="020B0502040204020203" pitchFamily="34" charset="-122"/>
                </a:rPr>
                <a:t>Q</a:t>
              </a:r>
              <a:r>
                <a:rPr lang="zh-CN" altLang="zh-CN" b="0" baseline="-25000" dirty="0">
                  <a:latin typeface="微软雅黑 Light" panose="020B0502040204020203" pitchFamily="34" charset="-122"/>
                </a:rPr>
                <a:t>1</a:t>
              </a:r>
            </a:p>
          </p:txBody>
        </p:sp>
        <p:sp>
          <p:nvSpPr>
            <p:cNvPr id="16" name="Text Box 15"/>
            <p:cNvSpPr txBox="1">
              <a:spLocks noChangeArrowheads="1"/>
            </p:cNvSpPr>
            <p:nvPr/>
          </p:nvSpPr>
          <p:spPr bwMode="auto">
            <a:xfrm>
              <a:off x="1104" y="1728"/>
              <a:ext cx="336" cy="2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zh-CN" b="0" dirty="0">
                  <a:latin typeface="微软雅黑 Light" panose="020B0502040204020203" pitchFamily="34" charset="-122"/>
                </a:rPr>
                <a:t>Q</a:t>
              </a:r>
              <a:r>
                <a:rPr lang="zh-CN" altLang="zh-CN" b="0" baseline="-25000" dirty="0">
                  <a:latin typeface="微软雅黑 Light" panose="020B0502040204020203" pitchFamily="34" charset="-122"/>
                </a:rPr>
                <a:t>2</a:t>
              </a:r>
            </a:p>
          </p:txBody>
        </p:sp>
        <p:sp>
          <p:nvSpPr>
            <p:cNvPr id="17" name="Text Box 16"/>
            <p:cNvSpPr txBox="1">
              <a:spLocks noChangeArrowheads="1"/>
            </p:cNvSpPr>
            <p:nvPr/>
          </p:nvSpPr>
          <p:spPr bwMode="auto">
            <a:xfrm>
              <a:off x="0" y="0"/>
              <a:ext cx="528" cy="2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zh-CN" sz="2000" b="0" dirty="0">
                  <a:latin typeface="微软雅黑 Light" panose="020B0502040204020203" pitchFamily="34" charset="-122"/>
                  <a:ea typeface="黑体" panose="02010609060101010101" pitchFamily="49" charset="-122"/>
                </a:rPr>
                <a:t>价格</a:t>
              </a:r>
            </a:p>
          </p:txBody>
        </p:sp>
        <p:sp>
          <p:nvSpPr>
            <p:cNvPr id="18" name="Text Box 17"/>
            <p:cNvSpPr txBox="1">
              <a:spLocks noChangeArrowheads="1"/>
            </p:cNvSpPr>
            <p:nvPr/>
          </p:nvSpPr>
          <p:spPr bwMode="auto">
            <a:xfrm>
              <a:off x="1920" y="1584"/>
              <a:ext cx="720" cy="2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zh-CN" sz="2000" b="0" dirty="0">
                  <a:latin typeface="微软雅黑 Light" panose="020B0502040204020203" pitchFamily="34" charset="-122"/>
                  <a:ea typeface="黑体" panose="02010609060101010101" pitchFamily="49" charset="-122"/>
                </a:rPr>
                <a:t>需求量</a:t>
              </a:r>
            </a:p>
          </p:txBody>
        </p:sp>
        <p:sp>
          <p:nvSpPr>
            <p:cNvPr id="19" name="Text Box 18"/>
            <p:cNvSpPr txBox="1">
              <a:spLocks noChangeArrowheads="1"/>
            </p:cNvSpPr>
            <p:nvPr/>
          </p:nvSpPr>
          <p:spPr bwMode="auto">
            <a:xfrm>
              <a:off x="528" y="2016"/>
              <a:ext cx="1296" cy="2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zh-CN" sz="2000" b="0" dirty="0">
                  <a:latin typeface="微软雅黑 Light" panose="020B0502040204020203" pitchFamily="34" charset="-122"/>
                  <a:ea typeface="黑体" panose="02010609060101010101" pitchFamily="49" charset="-122"/>
                </a:rPr>
                <a:t>需求缺乏弹性</a:t>
              </a:r>
            </a:p>
          </p:txBody>
        </p:sp>
        <p:sp>
          <p:nvSpPr>
            <p:cNvPr id="20" name="Text Box 19"/>
            <p:cNvSpPr txBox="1">
              <a:spLocks noChangeArrowheads="1"/>
            </p:cNvSpPr>
            <p:nvPr/>
          </p:nvSpPr>
          <p:spPr bwMode="auto">
            <a:xfrm>
              <a:off x="1008" y="384"/>
              <a:ext cx="288" cy="2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zh-CN" b="0" dirty="0">
                  <a:latin typeface="微软雅黑 Light" panose="020B0502040204020203" pitchFamily="34" charset="-122"/>
                </a:rPr>
                <a:t>A</a:t>
              </a:r>
            </a:p>
          </p:txBody>
        </p:sp>
        <p:sp>
          <p:nvSpPr>
            <p:cNvPr id="21" name="Text Box 20"/>
            <p:cNvSpPr txBox="1">
              <a:spLocks noChangeArrowheads="1"/>
            </p:cNvSpPr>
            <p:nvPr/>
          </p:nvSpPr>
          <p:spPr bwMode="auto">
            <a:xfrm>
              <a:off x="1200" y="864"/>
              <a:ext cx="288" cy="2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zh-CN" b="0" dirty="0">
                  <a:latin typeface="微软雅黑 Light" panose="020B0502040204020203" pitchFamily="34" charset="-122"/>
                </a:rPr>
                <a:t>B</a:t>
              </a:r>
            </a:p>
          </p:txBody>
        </p:sp>
      </p:grpSp>
    </p:spTree>
    <p:extLst>
      <p:ext uri="{BB962C8B-B14F-4D97-AF65-F5344CB8AC3E}">
        <p14:creationId xmlns:p14="http://schemas.microsoft.com/office/powerpoint/2010/main" val="26097303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barn(inVertical)">
                                      <p:cBhvr>
                                        <p:cTn id="13"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14</a:t>
            </a:fld>
            <a:endParaRPr lang="en-GB" altLang="en-GB"/>
          </a:p>
        </p:txBody>
      </p:sp>
      <p:grpSp>
        <p:nvGrpSpPr>
          <p:cNvPr id="5" name="Group 4"/>
          <p:cNvGrpSpPr>
            <a:grpSpLocks/>
          </p:cNvGrpSpPr>
          <p:nvPr/>
        </p:nvGrpSpPr>
        <p:grpSpPr bwMode="auto">
          <a:xfrm>
            <a:off x="914400" y="1700808"/>
            <a:ext cx="4521696" cy="3983638"/>
            <a:chOff x="0" y="0"/>
            <a:chExt cx="2352" cy="2240"/>
          </a:xfrm>
        </p:grpSpPr>
        <p:sp>
          <p:nvSpPr>
            <p:cNvPr id="6" name="Line 5"/>
            <p:cNvSpPr>
              <a:spLocks noChangeShapeType="1"/>
            </p:cNvSpPr>
            <p:nvPr/>
          </p:nvSpPr>
          <p:spPr bwMode="auto">
            <a:xfrm>
              <a:off x="96" y="1680"/>
              <a:ext cx="1824" cy="0"/>
            </a:xfrm>
            <a:prstGeom prst="line">
              <a:avLst/>
            </a:prstGeom>
            <a:noFill/>
            <a:ln w="9525" cmpd="sng">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7" name="Line 6"/>
            <p:cNvSpPr>
              <a:spLocks noChangeShapeType="1"/>
            </p:cNvSpPr>
            <p:nvPr/>
          </p:nvSpPr>
          <p:spPr bwMode="auto">
            <a:xfrm flipV="1">
              <a:off x="288" y="288"/>
              <a:ext cx="0" cy="1632"/>
            </a:xfrm>
            <a:prstGeom prst="line">
              <a:avLst/>
            </a:prstGeom>
            <a:noFill/>
            <a:ln w="9525" cmpd="sng">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8" name="Line 7"/>
            <p:cNvSpPr>
              <a:spLocks noChangeShapeType="1"/>
            </p:cNvSpPr>
            <p:nvPr/>
          </p:nvSpPr>
          <p:spPr bwMode="auto">
            <a:xfrm>
              <a:off x="480" y="432"/>
              <a:ext cx="1296" cy="720"/>
            </a:xfrm>
            <a:prstGeom prst="line">
              <a:avLst/>
            </a:prstGeom>
            <a:noFill/>
            <a:ln w="28575" cmpd="sng">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9" name="Line 8"/>
            <p:cNvSpPr>
              <a:spLocks noChangeShapeType="1"/>
            </p:cNvSpPr>
            <p:nvPr/>
          </p:nvSpPr>
          <p:spPr bwMode="auto">
            <a:xfrm>
              <a:off x="288" y="528"/>
              <a:ext cx="384" cy="0"/>
            </a:xfrm>
            <a:prstGeom prst="line">
              <a:avLst/>
            </a:prstGeom>
            <a:noFill/>
            <a:ln w="28575" cap="rnd" cmpd="sng">
              <a:solidFill>
                <a:srgbClr val="FF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0" name="Line 9"/>
            <p:cNvSpPr>
              <a:spLocks noChangeShapeType="1"/>
            </p:cNvSpPr>
            <p:nvPr/>
          </p:nvSpPr>
          <p:spPr bwMode="auto">
            <a:xfrm>
              <a:off x="288" y="960"/>
              <a:ext cx="1152" cy="0"/>
            </a:xfrm>
            <a:prstGeom prst="line">
              <a:avLst/>
            </a:prstGeom>
            <a:noFill/>
            <a:ln w="28575" cap="rnd" cmpd="sng">
              <a:solidFill>
                <a:srgbClr val="66FF33"/>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1" name="Line 10"/>
            <p:cNvSpPr>
              <a:spLocks noChangeShapeType="1"/>
            </p:cNvSpPr>
            <p:nvPr/>
          </p:nvSpPr>
          <p:spPr bwMode="auto">
            <a:xfrm>
              <a:off x="660" y="539"/>
              <a:ext cx="0" cy="1152"/>
            </a:xfrm>
            <a:prstGeom prst="line">
              <a:avLst/>
            </a:prstGeom>
            <a:noFill/>
            <a:ln w="28575" cap="rnd" cmpd="sng">
              <a:solidFill>
                <a:srgbClr val="FF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2" name="Line 11"/>
            <p:cNvSpPr>
              <a:spLocks noChangeShapeType="1"/>
            </p:cNvSpPr>
            <p:nvPr/>
          </p:nvSpPr>
          <p:spPr bwMode="auto">
            <a:xfrm>
              <a:off x="1416" y="960"/>
              <a:ext cx="0" cy="720"/>
            </a:xfrm>
            <a:prstGeom prst="line">
              <a:avLst/>
            </a:prstGeom>
            <a:noFill/>
            <a:ln w="28575" cap="rnd" cmpd="sng">
              <a:solidFill>
                <a:srgbClr val="66FF33"/>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13" name="Text Box 12"/>
            <p:cNvSpPr txBox="1">
              <a:spLocks noChangeArrowheads="1"/>
            </p:cNvSpPr>
            <p:nvPr/>
          </p:nvSpPr>
          <p:spPr bwMode="auto">
            <a:xfrm>
              <a:off x="0" y="384"/>
              <a:ext cx="288" cy="2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zh-CN" b="0" dirty="0">
                  <a:latin typeface="微软雅黑 Light" panose="020B0502040204020203" pitchFamily="34" charset="-122"/>
                </a:rPr>
                <a:t>P</a:t>
              </a:r>
              <a:r>
                <a:rPr lang="zh-CN" altLang="zh-CN" b="0" baseline="-25000" dirty="0">
                  <a:latin typeface="微软雅黑 Light" panose="020B0502040204020203" pitchFamily="34" charset="-122"/>
                </a:rPr>
                <a:t>1</a:t>
              </a:r>
            </a:p>
          </p:txBody>
        </p:sp>
        <p:sp>
          <p:nvSpPr>
            <p:cNvPr id="14" name="Text Box 13"/>
            <p:cNvSpPr txBox="1">
              <a:spLocks noChangeArrowheads="1"/>
            </p:cNvSpPr>
            <p:nvPr/>
          </p:nvSpPr>
          <p:spPr bwMode="auto">
            <a:xfrm>
              <a:off x="0" y="816"/>
              <a:ext cx="288" cy="2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zh-CN" b="0" dirty="0">
                  <a:latin typeface="微软雅黑 Light" panose="020B0502040204020203" pitchFamily="34" charset="-122"/>
                </a:rPr>
                <a:t>P</a:t>
              </a:r>
              <a:r>
                <a:rPr lang="zh-CN" altLang="zh-CN" b="0" baseline="-25000" dirty="0">
                  <a:latin typeface="微软雅黑 Light" panose="020B0502040204020203" pitchFamily="34" charset="-122"/>
                </a:rPr>
                <a:t>2</a:t>
              </a:r>
            </a:p>
          </p:txBody>
        </p:sp>
        <p:sp>
          <p:nvSpPr>
            <p:cNvPr id="15" name="Text Box 14"/>
            <p:cNvSpPr txBox="1">
              <a:spLocks noChangeArrowheads="1"/>
            </p:cNvSpPr>
            <p:nvPr/>
          </p:nvSpPr>
          <p:spPr bwMode="auto">
            <a:xfrm>
              <a:off x="480" y="1680"/>
              <a:ext cx="336" cy="2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zh-CN" b="0" dirty="0">
                  <a:latin typeface="微软雅黑 Light" panose="020B0502040204020203" pitchFamily="34" charset="-122"/>
                </a:rPr>
                <a:t>Q</a:t>
              </a:r>
              <a:r>
                <a:rPr lang="zh-CN" altLang="zh-CN" b="0" baseline="-25000" dirty="0">
                  <a:latin typeface="微软雅黑 Light" panose="020B0502040204020203" pitchFamily="34" charset="-122"/>
                </a:rPr>
                <a:t>1</a:t>
              </a:r>
            </a:p>
          </p:txBody>
        </p:sp>
        <p:sp>
          <p:nvSpPr>
            <p:cNvPr id="16" name="Text Box 15"/>
            <p:cNvSpPr txBox="1">
              <a:spLocks noChangeArrowheads="1"/>
            </p:cNvSpPr>
            <p:nvPr/>
          </p:nvSpPr>
          <p:spPr bwMode="auto">
            <a:xfrm>
              <a:off x="1248" y="1680"/>
              <a:ext cx="336" cy="2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zh-CN" b="0" dirty="0">
                  <a:latin typeface="微软雅黑 Light" panose="020B0502040204020203" pitchFamily="34" charset="-122"/>
                </a:rPr>
                <a:t>Q</a:t>
              </a:r>
              <a:r>
                <a:rPr lang="zh-CN" altLang="zh-CN" b="0" baseline="-25000" dirty="0">
                  <a:latin typeface="微软雅黑 Light" panose="020B0502040204020203" pitchFamily="34" charset="-122"/>
                </a:rPr>
                <a:t>2</a:t>
              </a:r>
            </a:p>
          </p:txBody>
        </p:sp>
        <p:sp>
          <p:nvSpPr>
            <p:cNvPr id="17" name="Text Box 16"/>
            <p:cNvSpPr txBox="1">
              <a:spLocks noChangeArrowheads="1"/>
            </p:cNvSpPr>
            <p:nvPr/>
          </p:nvSpPr>
          <p:spPr bwMode="auto">
            <a:xfrm>
              <a:off x="0" y="0"/>
              <a:ext cx="528" cy="2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zh-CN" b="0" dirty="0">
                  <a:latin typeface="微软雅黑 Light" panose="020B0502040204020203" pitchFamily="34" charset="-122"/>
                  <a:ea typeface="黑体" panose="02010609060101010101" pitchFamily="49" charset="-122"/>
                </a:rPr>
                <a:t>价格</a:t>
              </a:r>
            </a:p>
          </p:txBody>
        </p:sp>
        <p:sp>
          <p:nvSpPr>
            <p:cNvPr id="18" name="Text Box 17"/>
            <p:cNvSpPr txBox="1">
              <a:spLocks noChangeArrowheads="1"/>
            </p:cNvSpPr>
            <p:nvPr/>
          </p:nvSpPr>
          <p:spPr bwMode="auto">
            <a:xfrm>
              <a:off x="1632" y="1392"/>
              <a:ext cx="720" cy="2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zh-CN" b="0" dirty="0">
                  <a:latin typeface="微软雅黑 Light" panose="020B0502040204020203" pitchFamily="34" charset="-122"/>
                  <a:ea typeface="黑体" panose="02010609060101010101" pitchFamily="49" charset="-122"/>
                </a:rPr>
                <a:t>需求量</a:t>
              </a:r>
            </a:p>
          </p:txBody>
        </p:sp>
        <p:sp>
          <p:nvSpPr>
            <p:cNvPr id="19" name="Text Box 18"/>
            <p:cNvSpPr txBox="1">
              <a:spLocks noChangeArrowheads="1"/>
            </p:cNvSpPr>
            <p:nvPr/>
          </p:nvSpPr>
          <p:spPr bwMode="auto">
            <a:xfrm>
              <a:off x="349" y="2015"/>
              <a:ext cx="1296" cy="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zh-CN" sz="2000" b="0" dirty="0">
                  <a:latin typeface="微软雅黑 Light" panose="020B0502040204020203" pitchFamily="34" charset="-122"/>
                  <a:ea typeface="黑体" panose="02010609060101010101" pitchFamily="49" charset="-122"/>
                </a:rPr>
                <a:t>需求富有弹性</a:t>
              </a:r>
            </a:p>
          </p:txBody>
        </p:sp>
        <p:sp>
          <p:nvSpPr>
            <p:cNvPr id="20" name="Text Box 19"/>
            <p:cNvSpPr txBox="1">
              <a:spLocks noChangeArrowheads="1"/>
            </p:cNvSpPr>
            <p:nvPr/>
          </p:nvSpPr>
          <p:spPr bwMode="auto">
            <a:xfrm>
              <a:off x="624" y="336"/>
              <a:ext cx="288" cy="2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zh-CN" b="0" dirty="0">
                  <a:latin typeface="微软雅黑 Light" panose="020B0502040204020203" pitchFamily="34" charset="-122"/>
                </a:rPr>
                <a:t>A</a:t>
              </a:r>
            </a:p>
          </p:txBody>
        </p:sp>
        <p:sp>
          <p:nvSpPr>
            <p:cNvPr id="21" name="Text Box 20"/>
            <p:cNvSpPr txBox="1">
              <a:spLocks noChangeArrowheads="1"/>
            </p:cNvSpPr>
            <p:nvPr/>
          </p:nvSpPr>
          <p:spPr bwMode="auto">
            <a:xfrm>
              <a:off x="1392" y="720"/>
              <a:ext cx="288" cy="2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zh-CN" b="0" dirty="0">
                  <a:latin typeface="微软雅黑 Light" panose="020B0502040204020203" pitchFamily="34" charset="-122"/>
                </a:rPr>
                <a:t>B</a:t>
              </a:r>
            </a:p>
          </p:txBody>
        </p:sp>
      </p:grpSp>
      <p:sp>
        <p:nvSpPr>
          <p:cNvPr id="22" name="Rectangle 3"/>
          <p:cNvSpPr>
            <a:spLocks noGrp="1" noChangeArrowheads="1"/>
          </p:cNvSpPr>
          <p:nvPr>
            <p:ph idx="1"/>
          </p:nvPr>
        </p:nvSpPr>
        <p:spPr>
          <a:xfrm>
            <a:off x="5366887" y="2696436"/>
            <a:ext cx="2085434" cy="2676780"/>
          </a:xfrm>
        </p:spPr>
        <p:txBody>
          <a:bodyPr/>
          <a:lstStyle/>
          <a:p>
            <a:r>
              <a:rPr lang="zh-CN" altLang="zh-CN" sz="2400" dirty="0">
                <a:solidFill>
                  <a:srgbClr val="990000"/>
                </a:solidFill>
                <a:ea typeface="华文行楷" panose="02010800040101010101" pitchFamily="2" charset="-122"/>
              </a:rPr>
              <a:t>富有弹性</a:t>
            </a:r>
            <a:r>
              <a:rPr lang="zh-CN" altLang="zh-CN" sz="2400" dirty="0"/>
              <a:t>的商品，适宜于适当</a:t>
            </a:r>
            <a:r>
              <a:rPr lang="zh-CN" altLang="zh-CN" sz="2400" dirty="0">
                <a:solidFill>
                  <a:srgbClr val="990000"/>
                </a:solidFill>
                <a:ea typeface="华文行楷" panose="02010800040101010101" pitchFamily="2" charset="-122"/>
              </a:rPr>
              <a:t>降价</a:t>
            </a:r>
            <a:r>
              <a:rPr lang="zh-CN" altLang="zh-CN" sz="2400" dirty="0"/>
              <a:t>，以扩大销量。</a:t>
            </a:r>
          </a:p>
        </p:txBody>
      </p:sp>
    </p:spTree>
    <p:extLst>
      <p:ext uri="{BB962C8B-B14F-4D97-AF65-F5344CB8AC3E}">
        <p14:creationId xmlns:p14="http://schemas.microsoft.com/office/powerpoint/2010/main" val="31449990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grpId="0" nodeType="clickEffect">
                                  <p:stCondLst>
                                    <p:cond delay="0"/>
                                  </p:stCondLst>
                                  <p:childTnLst>
                                    <p:set>
                                      <p:cBhvr>
                                        <p:cTn id="12" dur="1" fill="hold">
                                          <p:stCondLst>
                                            <p:cond delay="0"/>
                                          </p:stCondLst>
                                        </p:cTn>
                                        <p:tgtEl>
                                          <p:spTgt spid="22">
                                            <p:txEl>
                                              <p:pRg st="0" end="0"/>
                                            </p:txEl>
                                          </p:spTgt>
                                        </p:tgtEl>
                                        <p:attrNameLst>
                                          <p:attrName>style.visibility</p:attrName>
                                        </p:attrNameLst>
                                      </p:cBhvr>
                                      <p:to>
                                        <p:strVal val="visible"/>
                                      </p:to>
                                    </p:set>
                                    <p:animEffect transition="in" filter="randombar(horizontal)">
                                      <p:cBhvr>
                                        <p:cTn id="13" dur="500"/>
                                        <p:tgtEl>
                                          <p:spTgt spid="22">
                                            <p:txEl>
                                              <p:pRg st="0" end="0"/>
                                            </p:txEl>
                                          </p:spTgt>
                                        </p:tgtEl>
                                      </p:cBhvr>
                                    </p:animEffect>
                                  </p:childTnLst>
                                  <p:subTnLst>
                                    <p:audio>
                                      <p:cMediaNode>
                                        <p:cTn display="0" masterRel="sameClick">
                                          <p:stCondLst>
                                            <p:cond evt="begin" delay="0">
                                              <p:tn val="11"/>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uild="p"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0" indent="0">
              <a:buNone/>
            </a:pPr>
            <a:r>
              <a:rPr lang="en-US" altLang="zh-CN" sz="2400" dirty="0">
                <a:solidFill>
                  <a:srgbClr val="C00000"/>
                </a:solidFill>
                <a:latin typeface="微软雅黑" panose="020B0503020204020204" pitchFamily="34" charset="-122"/>
                <a:ea typeface="微软雅黑" panose="020B0503020204020204" pitchFamily="34" charset="-122"/>
              </a:rPr>
              <a:t>4.</a:t>
            </a:r>
            <a:r>
              <a:rPr lang="zh-CN" altLang="zh-CN" sz="2400" dirty="0">
                <a:solidFill>
                  <a:srgbClr val="C00000"/>
                </a:solidFill>
                <a:latin typeface="微软雅黑" panose="020B0503020204020204" pitchFamily="34" charset="-122"/>
                <a:ea typeface="微软雅黑" panose="020B0503020204020204" pitchFamily="34" charset="-122"/>
              </a:rPr>
              <a:t>汽车产品的生命周期</a:t>
            </a:r>
          </a:p>
          <a:p>
            <a:pPr marL="0" indent="0">
              <a:buNone/>
            </a:pPr>
            <a:r>
              <a:rPr lang="zh-CN" altLang="zh-CN" sz="2400" dirty="0">
                <a:latin typeface="微软雅黑" panose="020B0503020204020204" pitchFamily="34" charset="-122"/>
                <a:ea typeface="微软雅黑" panose="020B0503020204020204" pitchFamily="34" charset="-122"/>
              </a:rPr>
              <a:t>汽车产品的生命周期对于定价有显著影响。</a:t>
            </a:r>
          </a:p>
          <a:p>
            <a:pPr marL="0" indent="0">
              <a:buNone/>
            </a:pPr>
            <a:r>
              <a:rPr lang="en-US" altLang="zh-CN" sz="2400" dirty="0">
                <a:solidFill>
                  <a:srgbClr val="C00000"/>
                </a:solidFill>
                <a:latin typeface="微软雅黑" panose="020B0503020204020204" pitchFamily="34" charset="-122"/>
                <a:ea typeface="微软雅黑" panose="020B0503020204020204" pitchFamily="34" charset="-122"/>
              </a:rPr>
              <a:t>5.</a:t>
            </a:r>
            <a:r>
              <a:rPr lang="zh-CN" altLang="zh-CN" sz="2400" dirty="0">
                <a:solidFill>
                  <a:srgbClr val="C00000"/>
                </a:solidFill>
                <a:latin typeface="微软雅黑" panose="020B0503020204020204" pitchFamily="34" charset="-122"/>
                <a:ea typeface="微软雅黑" panose="020B0503020204020204" pitchFamily="34" charset="-122"/>
              </a:rPr>
              <a:t>消费者心理状况</a:t>
            </a:r>
          </a:p>
          <a:p>
            <a:pPr marL="0" indent="0">
              <a:buNone/>
            </a:pPr>
            <a:r>
              <a:rPr lang="zh-CN" altLang="zh-CN" sz="2400" dirty="0">
                <a:latin typeface="微软雅黑" panose="020B0503020204020204" pitchFamily="34" charset="-122"/>
                <a:ea typeface="微软雅黑" panose="020B0503020204020204" pitchFamily="34" charset="-122"/>
              </a:rPr>
              <a:t>消费者的心理因素对价格的影响主要表现在人们对汽车产品的预期价格上，即在心目中认为这种汽车应该值多少钱。</a:t>
            </a:r>
          </a:p>
          <a:p>
            <a:pPr marL="0" indent="0">
              <a:buNone/>
            </a:pPr>
            <a:r>
              <a:rPr lang="en-US" altLang="zh-CN" sz="2400" dirty="0">
                <a:solidFill>
                  <a:srgbClr val="C00000"/>
                </a:solidFill>
                <a:latin typeface="微软雅黑" panose="020B0503020204020204" pitchFamily="34" charset="-122"/>
                <a:ea typeface="微软雅黑" panose="020B0503020204020204" pitchFamily="34" charset="-122"/>
              </a:rPr>
              <a:t>6.</a:t>
            </a:r>
            <a:r>
              <a:rPr lang="zh-CN" altLang="zh-CN" sz="2400" dirty="0">
                <a:solidFill>
                  <a:srgbClr val="C00000"/>
                </a:solidFill>
                <a:latin typeface="微软雅黑" panose="020B0503020204020204" pitchFamily="34" charset="-122"/>
                <a:ea typeface="微软雅黑" panose="020B0503020204020204" pitchFamily="34" charset="-122"/>
              </a:rPr>
              <a:t>国家相关的政策法规</a:t>
            </a:r>
          </a:p>
          <a:p>
            <a:pPr marL="0" indent="0">
              <a:buNone/>
            </a:pPr>
            <a:r>
              <a:rPr lang="zh-CN" altLang="zh-CN" sz="2400" dirty="0">
                <a:latin typeface="微软雅黑" panose="020B0503020204020204" pitchFamily="34" charset="-122"/>
                <a:ea typeface="微软雅黑" panose="020B0503020204020204" pitchFamily="34" charset="-122"/>
              </a:rPr>
              <a:t>目前，我国的汽车市场价格更多的是在政府物价部门审批下制定的。此外，国家的政策也会影响汽车定价。</a:t>
            </a:r>
            <a:endParaRPr lang="zh-CN" altLang="en-US" sz="2400" dirty="0">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15</a:t>
            </a:fld>
            <a:endParaRPr lang="en-GB" altLang="en-GB"/>
          </a:p>
        </p:txBody>
      </p:sp>
    </p:spTree>
    <p:extLst>
      <p:ext uri="{BB962C8B-B14F-4D97-AF65-F5344CB8AC3E}">
        <p14:creationId xmlns:p14="http://schemas.microsoft.com/office/powerpoint/2010/main" val="32615498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a:latin typeface="微软雅黑" panose="020B0503020204020204" pitchFamily="34" charset="-122"/>
                <a:ea typeface="微软雅黑" panose="020B0503020204020204" pitchFamily="34" charset="-122"/>
              </a:rPr>
              <a:t>8.2  </a:t>
            </a:r>
            <a:r>
              <a:rPr lang="zh-CN" altLang="en-US" sz="3200" dirty="0">
                <a:latin typeface="微软雅黑" panose="020B0503020204020204" pitchFamily="34" charset="-122"/>
                <a:ea typeface="微软雅黑" panose="020B0503020204020204" pitchFamily="34" charset="-122"/>
              </a:rPr>
              <a:t>汽车定价的目标与程序</a:t>
            </a:r>
            <a:br>
              <a:rPr lang="en-US" altLang="zh-CN" sz="3200" dirty="0">
                <a:latin typeface="微软雅黑" panose="020B0503020204020204" pitchFamily="34" charset="-122"/>
                <a:ea typeface="微软雅黑" panose="020B0503020204020204" pitchFamily="34" charset="-122"/>
              </a:rPr>
            </a:br>
            <a:endParaRPr lang="zh-CN" altLang="en-US" dirty="0"/>
          </a:p>
        </p:txBody>
      </p:sp>
      <p:sp>
        <p:nvSpPr>
          <p:cNvPr id="3" name="内容占位符 2"/>
          <p:cNvSpPr>
            <a:spLocks noGrp="1"/>
          </p:cNvSpPr>
          <p:nvPr>
            <p:ph idx="1"/>
          </p:nvPr>
        </p:nvSpPr>
        <p:spPr/>
        <p:txBody>
          <a:bodyPr/>
          <a:lstStyle/>
          <a:p>
            <a:pPr marL="0" indent="0">
              <a:buNone/>
            </a:pPr>
            <a:r>
              <a:rPr lang="en-US" altLang="zh-CN" sz="2400" dirty="0">
                <a:latin typeface="微软雅黑" panose="020B0503020204020204" pitchFamily="34" charset="-122"/>
                <a:ea typeface="微软雅黑" panose="020B0503020204020204" pitchFamily="34" charset="-122"/>
              </a:rPr>
              <a:t>8.2.1</a:t>
            </a:r>
            <a:r>
              <a:rPr lang="zh-CN" altLang="en-US" sz="2400" dirty="0">
                <a:latin typeface="微软雅黑" panose="020B0503020204020204" pitchFamily="34" charset="-122"/>
                <a:ea typeface="微软雅黑" panose="020B0503020204020204" pitchFamily="34" charset="-122"/>
              </a:rPr>
              <a:t>汽车企业定价的目标</a:t>
            </a:r>
          </a:p>
          <a:p>
            <a:pPr marL="0" indent="0">
              <a:buNone/>
            </a:pPr>
            <a:r>
              <a:rPr lang="en-US" altLang="zh-CN" sz="2400" dirty="0">
                <a:latin typeface="微软雅黑" panose="020B0503020204020204" pitchFamily="34" charset="-122"/>
                <a:ea typeface="微软雅黑" panose="020B0503020204020204" pitchFamily="34" charset="-122"/>
              </a:rPr>
              <a:t>1.</a:t>
            </a:r>
            <a:r>
              <a:rPr lang="zh-CN" altLang="en-US" sz="2400" dirty="0">
                <a:latin typeface="微软雅黑" panose="020B0503020204020204" pitchFamily="34" charset="-122"/>
                <a:ea typeface="微软雅黑" panose="020B0503020204020204" pitchFamily="34" charset="-122"/>
              </a:rPr>
              <a:t>以追求利润为定价目标</a:t>
            </a:r>
          </a:p>
          <a:p>
            <a:pPr marL="0" indent="0">
              <a:buNone/>
            </a:pP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1</a:t>
            </a:r>
            <a:r>
              <a:rPr lang="zh-CN" altLang="en-US" sz="2400" dirty="0">
                <a:latin typeface="微软雅黑" panose="020B0503020204020204" pitchFamily="34" charset="-122"/>
                <a:ea typeface="微软雅黑" panose="020B0503020204020204" pitchFamily="34" charset="-122"/>
              </a:rPr>
              <a:t>）最大利润目标</a:t>
            </a:r>
          </a:p>
          <a:p>
            <a:pPr marL="0" indent="0">
              <a:buNone/>
            </a:pP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2</a:t>
            </a:r>
            <a:r>
              <a:rPr lang="zh-CN" altLang="en-US" sz="2400" dirty="0">
                <a:latin typeface="微软雅黑" panose="020B0503020204020204" pitchFamily="34" charset="-122"/>
                <a:ea typeface="微软雅黑" panose="020B0503020204020204" pitchFamily="34" charset="-122"/>
              </a:rPr>
              <a:t>）预期收益目标</a:t>
            </a:r>
          </a:p>
          <a:p>
            <a:pPr marL="0" indent="0">
              <a:buNone/>
            </a:pP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3</a:t>
            </a:r>
            <a:r>
              <a:rPr lang="zh-CN" altLang="en-US" sz="2400" dirty="0">
                <a:latin typeface="微软雅黑" panose="020B0503020204020204" pitchFamily="34" charset="-122"/>
                <a:ea typeface="微软雅黑" panose="020B0503020204020204" pitchFamily="34" charset="-122"/>
              </a:rPr>
              <a:t>）适当利润目标</a:t>
            </a:r>
          </a:p>
          <a:p>
            <a:pPr marL="0" indent="0">
              <a:buNone/>
            </a:pPr>
            <a:r>
              <a:rPr lang="en-US" altLang="zh-CN" sz="2400" dirty="0">
                <a:latin typeface="微软雅黑" panose="020B0503020204020204" pitchFamily="34" charset="-122"/>
                <a:ea typeface="微软雅黑" panose="020B0503020204020204" pitchFamily="34" charset="-122"/>
              </a:rPr>
              <a:t>2.</a:t>
            </a:r>
            <a:r>
              <a:rPr lang="zh-CN" altLang="en-US" sz="2400" dirty="0">
                <a:latin typeface="微软雅黑" panose="020B0503020204020204" pitchFamily="34" charset="-122"/>
                <a:ea typeface="微软雅黑" panose="020B0503020204020204" pitchFamily="34" charset="-122"/>
              </a:rPr>
              <a:t>以扩大或保持市场占有率为定价目标</a:t>
            </a:r>
          </a:p>
          <a:p>
            <a:pPr marL="0" indent="0">
              <a:buNone/>
            </a:pPr>
            <a:r>
              <a:rPr lang="en-US" altLang="zh-CN" sz="2400" dirty="0">
                <a:latin typeface="微软雅黑" panose="020B0503020204020204" pitchFamily="34" charset="-122"/>
                <a:ea typeface="微软雅黑" panose="020B0503020204020204" pitchFamily="34" charset="-122"/>
              </a:rPr>
              <a:t>3.</a:t>
            </a:r>
            <a:r>
              <a:rPr lang="zh-CN" altLang="en-US" sz="2400" dirty="0">
                <a:latin typeface="微软雅黑" panose="020B0503020204020204" pitchFamily="34" charset="-122"/>
                <a:ea typeface="微软雅黑" panose="020B0503020204020204" pitchFamily="34" charset="-122"/>
              </a:rPr>
              <a:t>以产品质量最优化为定价目标</a:t>
            </a:r>
          </a:p>
          <a:p>
            <a:pPr marL="0" indent="0">
              <a:buNone/>
            </a:pPr>
            <a:r>
              <a:rPr lang="en-US" altLang="zh-CN" sz="2400" dirty="0">
                <a:latin typeface="微软雅黑" panose="020B0503020204020204" pitchFamily="34" charset="-122"/>
                <a:ea typeface="微软雅黑" panose="020B0503020204020204" pitchFamily="34" charset="-122"/>
              </a:rPr>
              <a:t>4.</a:t>
            </a:r>
            <a:r>
              <a:rPr lang="zh-CN" altLang="en-US" sz="2400" dirty="0">
                <a:latin typeface="微软雅黑" panose="020B0503020204020204" pitchFamily="34" charset="-122"/>
                <a:ea typeface="微软雅黑" panose="020B0503020204020204" pitchFamily="34" charset="-122"/>
              </a:rPr>
              <a:t>以应对竞争为定价目标</a:t>
            </a:r>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16</a:t>
            </a:fld>
            <a:endParaRPr lang="en-GB" altLang="en-GB"/>
          </a:p>
        </p:txBody>
      </p:sp>
    </p:spTree>
    <p:extLst>
      <p:ext uri="{BB962C8B-B14F-4D97-AF65-F5344CB8AC3E}">
        <p14:creationId xmlns:p14="http://schemas.microsoft.com/office/powerpoint/2010/main" val="9954813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0" indent="0">
              <a:buNone/>
            </a:pPr>
            <a:r>
              <a:rPr lang="en-US" altLang="zh-CN" sz="2400" dirty="0">
                <a:latin typeface="微软雅黑" panose="020B0503020204020204" pitchFamily="34" charset="-122"/>
                <a:ea typeface="微软雅黑" panose="020B0503020204020204" pitchFamily="34" charset="-122"/>
              </a:rPr>
              <a:t>8.2.2</a:t>
            </a:r>
            <a:r>
              <a:rPr lang="zh-CN" altLang="en-US" sz="2400" dirty="0">
                <a:latin typeface="微软雅黑" panose="020B0503020204020204" pitchFamily="34" charset="-122"/>
                <a:ea typeface="微软雅黑" panose="020B0503020204020204" pitchFamily="34" charset="-122"/>
              </a:rPr>
              <a:t>定价的程序</a:t>
            </a:r>
          </a:p>
          <a:p>
            <a:pPr marL="0" indent="0">
              <a:buNone/>
            </a:pPr>
            <a:r>
              <a:rPr lang="en-US" altLang="zh-CN" sz="2400" dirty="0">
                <a:latin typeface="微软雅黑" panose="020B0503020204020204" pitchFamily="34" charset="-122"/>
                <a:ea typeface="微软雅黑" panose="020B0503020204020204" pitchFamily="34" charset="-122"/>
              </a:rPr>
              <a:t>1.</a:t>
            </a:r>
            <a:r>
              <a:rPr lang="zh-CN" altLang="en-US" sz="2400" dirty="0">
                <a:latin typeface="微软雅黑" panose="020B0503020204020204" pitchFamily="34" charset="-122"/>
                <a:ea typeface="微软雅黑" panose="020B0503020204020204" pitchFamily="34" charset="-122"/>
              </a:rPr>
              <a:t>明确汽车目标市场</a:t>
            </a:r>
          </a:p>
          <a:p>
            <a:pPr marL="0" indent="0">
              <a:buNone/>
            </a:pPr>
            <a:r>
              <a:rPr lang="en-US" altLang="zh-CN" sz="2400" dirty="0">
                <a:latin typeface="微软雅黑" panose="020B0503020204020204" pitchFamily="34" charset="-122"/>
                <a:ea typeface="微软雅黑" panose="020B0503020204020204" pitchFamily="34" charset="-122"/>
              </a:rPr>
              <a:t>2.</a:t>
            </a:r>
            <a:r>
              <a:rPr lang="zh-CN" altLang="en-US" sz="2400" dirty="0">
                <a:latin typeface="微软雅黑" panose="020B0503020204020204" pitchFamily="34" charset="-122"/>
                <a:ea typeface="微软雅黑" panose="020B0503020204020204" pitchFamily="34" charset="-122"/>
              </a:rPr>
              <a:t>分析影响汽车定价的因素</a:t>
            </a:r>
          </a:p>
          <a:p>
            <a:pPr marL="0" indent="0">
              <a:buNone/>
            </a:pPr>
            <a:r>
              <a:rPr lang="en-US" altLang="zh-CN" sz="2400" dirty="0">
                <a:latin typeface="微软雅黑" panose="020B0503020204020204" pitchFamily="34" charset="-122"/>
                <a:ea typeface="微软雅黑" panose="020B0503020204020204" pitchFamily="34" charset="-122"/>
              </a:rPr>
              <a:t>3.</a:t>
            </a:r>
            <a:r>
              <a:rPr lang="zh-CN" altLang="en-US" sz="2400" dirty="0">
                <a:latin typeface="微软雅黑" panose="020B0503020204020204" pitchFamily="34" charset="-122"/>
                <a:ea typeface="微软雅黑" panose="020B0503020204020204" pitchFamily="34" charset="-122"/>
              </a:rPr>
              <a:t>确定汽车定价目标</a:t>
            </a:r>
          </a:p>
          <a:p>
            <a:pPr marL="0" indent="0">
              <a:buNone/>
            </a:pPr>
            <a:r>
              <a:rPr lang="en-US" altLang="zh-CN" sz="2400" dirty="0">
                <a:latin typeface="微软雅黑" panose="020B0503020204020204" pitchFamily="34" charset="-122"/>
                <a:ea typeface="微软雅黑" panose="020B0503020204020204" pitchFamily="34" charset="-122"/>
              </a:rPr>
              <a:t>4.</a:t>
            </a:r>
            <a:r>
              <a:rPr lang="zh-CN" altLang="en-US" sz="2400" dirty="0">
                <a:latin typeface="微软雅黑" panose="020B0503020204020204" pitchFamily="34" charset="-122"/>
                <a:ea typeface="微软雅黑" panose="020B0503020204020204" pitchFamily="34" charset="-122"/>
              </a:rPr>
              <a:t>选择汽车定价方法</a:t>
            </a:r>
          </a:p>
          <a:p>
            <a:pPr marL="0" indent="0">
              <a:buNone/>
            </a:pPr>
            <a:r>
              <a:rPr lang="en-US" altLang="zh-CN" sz="2400" dirty="0">
                <a:latin typeface="微软雅黑" panose="020B0503020204020204" pitchFamily="34" charset="-122"/>
                <a:ea typeface="微软雅黑" panose="020B0503020204020204" pitchFamily="34" charset="-122"/>
              </a:rPr>
              <a:t>5.</a:t>
            </a:r>
            <a:r>
              <a:rPr lang="zh-CN" altLang="en-US" sz="2400" dirty="0">
                <a:latin typeface="微软雅黑" panose="020B0503020204020204" pitchFamily="34" charset="-122"/>
                <a:ea typeface="微软雅黑" panose="020B0503020204020204" pitchFamily="34" charset="-122"/>
              </a:rPr>
              <a:t>最后确定汽车价格</a:t>
            </a:r>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17</a:t>
            </a:fld>
            <a:endParaRPr lang="en-GB" altLang="en-GB"/>
          </a:p>
        </p:txBody>
      </p:sp>
    </p:spTree>
    <p:extLst>
      <p:ext uri="{BB962C8B-B14F-4D97-AF65-F5344CB8AC3E}">
        <p14:creationId xmlns:p14="http://schemas.microsoft.com/office/powerpoint/2010/main" val="7276900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725452" y="977901"/>
            <a:ext cx="8034337" cy="5008564"/>
          </a:xfrm>
        </p:spPr>
        <p:txBody>
          <a:bodyPr/>
          <a:lstStyle/>
          <a:p>
            <a:pPr marL="0" indent="0">
              <a:buNone/>
            </a:pPr>
            <a:r>
              <a:rPr lang="en-US" altLang="zh-CN" sz="2400" dirty="0">
                <a:latin typeface="微软雅黑" panose="020B0503020204020204" pitchFamily="34" charset="-122"/>
                <a:ea typeface="微软雅黑" panose="020B0503020204020204" pitchFamily="34" charset="-122"/>
              </a:rPr>
              <a:t>8.3  </a:t>
            </a:r>
            <a:r>
              <a:rPr lang="zh-CN" altLang="en-US" sz="2400" dirty="0">
                <a:latin typeface="微软雅黑" panose="020B0503020204020204" pitchFamily="34" charset="-122"/>
                <a:ea typeface="微软雅黑" panose="020B0503020204020204" pitchFamily="34" charset="-122"/>
              </a:rPr>
              <a:t>汽车定价的方法与策略</a:t>
            </a:r>
          </a:p>
          <a:p>
            <a:pPr marL="0" indent="0">
              <a:buNone/>
            </a:pPr>
            <a:r>
              <a:rPr lang="en-US" altLang="zh-CN" sz="2400" dirty="0">
                <a:latin typeface="微软雅黑" panose="020B0503020204020204" pitchFamily="34" charset="-122"/>
                <a:ea typeface="微软雅黑" panose="020B0503020204020204" pitchFamily="34" charset="-122"/>
              </a:rPr>
              <a:t>8.3.1</a:t>
            </a:r>
            <a:r>
              <a:rPr lang="zh-CN" altLang="en-US" sz="2400" dirty="0">
                <a:latin typeface="微软雅黑" panose="020B0503020204020204" pitchFamily="34" charset="-122"/>
                <a:ea typeface="微软雅黑" panose="020B0503020204020204" pitchFamily="34" charset="-122"/>
              </a:rPr>
              <a:t>汽车定价的方法</a:t>
            </a:r>
          </a:p>
          <a:p>
            <a:pPr marL="0" indent="0">
              <a:buNone/>
            </a:pPr>
            <a:r>
              <a:rPr lang="zh-CN" altLang="en-US" sz="2400" dirty="0">
                <a:latin typeface="微软雅黑" panose="020B0503020204020204" pitchFamily="34" charset="-122"/>
                <a:ea typeface="微软雅黑" panose="020B0503020204020204" pitchFamily="34" charset="-122"/>
              </a:rPr>
              <a:t>在中国现行的汽车市场存在的基本定价方法就有</a:t>
            </a:r>
            <a:r>
              <a:rPr lang="zh-CN" altLang="en-US" sz="2400" dirty="0">
                <a:solidFill>
                  <a:srgbClr val="C00000"/>
                </a:solidFill>
                <a:latin typeface="微软雅黑" panose="020B0503020204020204" pitchFamily="34" charset="-122"/>
                <a:ea typeface="微软雅黑" panose="020B0503020204020204" pitchFamily="34" charset="-122"/>
              </a:rPr>
              <a:t>以成本为导向、以需求为导向和以竞争为导向三种定价方法。</a:t>
            </a:r>
          </a:p>
          <a:p>
            <a:pPr marL="0" indent="0">
              <a:buNone/>
            </a:pPr>
            <a:r>
              <a:rPr lang="en-US" altLang="zh-CN" sz="2400" dirty="0">
                <a:solidFill>
                  <a:srgbClr val="C00000"/>
                </a:solidFill>
                <a:latin typeface="微软雅黑" panose="020B0503020204020204" pitchFamily="34" charset="-122"/>
                <a:ea typeface="微软雅黑" panose="020B0503020204020204" pitchFamily="34" charset="-122"/>
              </a:rPr>
              <a:t>1.</a:t>
            </a:r>
            <a:r>
              <a:rPr lang="zh-CN" altLang="en-US" sz="2400" dirty="0">
                <a:solidFill>
                  <a:srgbClr val="C00000"/>
                </a:solidFill>
                <a:latin typeface="微软雅黑" panose="020B0503020204020204" pitchFamily="34" charset="-122"/>
                <a:ea typeface="微软雅黑" panose="020B0503020204020204" pitchFamily="34" charset="-122"/>
              </a:rPr>
              <a:t>成本导向定价法</a:t>
            </a:r>
          </a:p>
          <a:p>
            <a:pPr marL="0" indent="0">
              <a:buNone/>
            </a:pPr>
            <a:r>
              <a:rPr lang="zh-CN" altLang="en-US" sz="2400" dirty="0">
                <a:solidFill>
                  <a:srgbClr val="C00000"/>
                </a:solidFill>
                <a:latin typeface="微软雅黑" panose="020B0503020204020204" pitchFamily="34" charset="-122"/>
                <a:ea typeface="微软雅黑" panose="020B0503020204020204" pitchFamily="34" charset="-122"/>
              </a:rPr>
              <a:t>（</a:t>
            </a:r>
            <a:r>
              <a:rPr lang="en-US" altLang="zh-CN" sz="2400" dirty="0">
                <a:solidFill>
                  <a:srgbClr val="C00000"/>
                </a:solidFill>
                <a:latin typeface="微软雅黑" panose="020B0503020204020204" pitchFamily="34" charset="-122"/>
                <a:ea typeface="微软雅黑" panose="020B0503020204020204" pitchFamily="34" charset="-122"/>
              </a:rPr>
              <a:t>1</a:t>
            </a:r>
            <a:r>
              <a:rPr lang="zh-CN" altLang="en-US" sz="2400" dirty="0">
                <a:solidFill>
                  <a:srgbClr val="C00000"/>
                </a:solidFill>
                <a:latin typeface="微软雅黑" panose="020B0503020204020204" pitchFamily="34" charset="-122"/>
                <a:ea typeface="微软雅黑" panose="020B0503020204020204" pitchFamily="34" charset="-122"/>
              </a:rPr>
              <a:t>）完全成本加成法</a:t>
            </a:r>
          </a:p>
          <a:p>
            <a:pPr marL="0" indent="0">
              <a:buNone/>
            </a:pPr>
            <a:r>
              <a:rPr lang="zh-CN" altLang="en-US" sz="2400" dirty="0">
                <a:latin typeface="微软雅黑" panose="020B0503020204020204" pitchFamily="34" charset="-122"/>
                <a:ea typeface="微软雅黑" panose="020B0503020204020204" pitchFamily="34" charset="-122"/>
              </a:rPr>
              <a:t>汽车单位成本＝单位产品的总成本</a:t>
            </a:r>
            <a:r>
              <a:rPr lang="en-US" altLang="zh-CN" sz="2400" dirty="0">
                <a:latin typeface="微软雅黑" panose="020B0503020204020204" pitchFamily="34" charset="-122"/>
                <a:ea typeface="微软雅黑" panose="020B0503020204020204" pitchFamily="34" charset="-122"/>
              </a:rPr>
              <a:t>×(1</a:t>
            </a:r>
            <a:r>
              <a:rPr lang="zh-CN" altLang="en-US" sz="2400" dirty="0">
                <a:latin typeface="微软雅黑" panose="020B0503020204020204" pitchFamily="34" charset="-122"/>
                <a:ea typeface="微软雅黑" panose="020B0503020204020204" pitchFamily="34" charset="-122"/>
              </a:rPr>
              <a:t>＋加成率</a:t>
            </a:r>
            <a:r>
              <a:rPr lang="en-US" altLang="zh-CN" sz="2400" dirty="0">
                <a:latin typeface="微软雅黑" panose="020B0503020204020204" pitchFamily="34" charset="-122"/>
                <a:ea typeface="微软雅黑" panose="020B0503020204020204" pitchFamily="34" charset="-122"/>
              </a:rPr>
              <a:t>)</a:t>
            </a:r>
          </a:p>
          <a:p>
            <a:pPr marL="0" indent="0">
              <a:buNone/>
            </a:pPr>
            <a:r>
              <a:rPr lang="zh-CN" altLang="en-US" sz="2400" dirty="0">
                <a:latin typeface="微软雅黑" panose="020B0503020204020204" pitchFamily="34" charset="-122"/>
                <a:ea typeface="微软雅黑" panose="020B0503020204020204" pitchFamily="34" charset="-122"/>
              </a:rPr>
              <a:t>例如，某企业生产某一款家用轿车所需的总成本为</a:t>
            </a:r>
            <a:r>
              <a:rPr lang="en-US" altLang="zh-CN" sz="2400" dirty="0">
                <a:latin typeface="微软雅黑" panose="020B0503020204020204" pitchFamily="34" charset="-122"/>
                <a:ea typeface="微软雅黑" panose="020B0503020204020204" pitchFamily="34" charset="-122"/>
              </a:rPr>
              <a:t>10</a:t>
            </a:r>
            <a:r>
              <a:rPr lang="zh-CN" altLang="en-US" sz="2400" dirty="0">
                <a:latin typeface="微软雅黑" panose="020B0503020204020204" pitchFamily="34" charset="-122"/>
                <a:ea typeface="微软雅黑" panose="020B0503020204020204" pitchFamily="34" charset="-122"/>
              </a:rPr>
              <a:t>万元，加成率为</a:t>
            </a:r>
            <a:r>
              <a:rPr lang="en-US" altLang="zh-CN" sz="2400" dirty="0">
                <a:latin typeface="微软雅黑" panose="020B0503020204020204" pitchFamily="34" charset="-122"/>
                <a:ea typeface="微软雅黑" panose="020B0503020204020204" pitchFamily="34" charset="-122"/>
              </a:rPr>
              <a:t>20%</a:t>
            </a:r>
            <a:r>
              <a:rPr lang="zh-CN" altLang="en-US" sz="2400" dirty="0">
                <a:latin typeface="微软雅黑" panose="020B0503020204020204" pitchFamily="34" charset="-122"/>
                <a:ea typeface="微软雅黑" panose="020B0503020204020204" pitchFamily="34" charset="-122"/>
              </a:rPr>
              <a:t>，则该汽车的总销售价为</a:t>
            </a:r>
          </a:p>
          <a:p>
            <a:pPr marL="0" indent="0">
              <a:buNone/>
            </a:pPr>
            <a:r>
              <a:rPr lang="en-US" altLang="zh-CN" sz="2400" dirty="0">
                <a:latin typeface="微软雅黑" panose="020B0503020204020204" pitchFamily="34" charset="-122"/>
                <a:ea typeface="微软雅黑" panose="020B0503020204020204" pitchFamily="34" charset="-122"/>
              </a:rPr>
              <a:t>10</a:t>
            </a:r>
            <a:r>
              <a:rPr lang="zh-CN" altLang="en-US" sz="2400" dirty="0">
                <a:latin typeface="微软雅黑" panose="020B0503020204020204" pitchFamily="34" charset="-122"/>
                <a:ea typeface="微软雅黑" panose="020B0503020204020204" pitchFamily="34" charset="-122"/>
              </a:rPr>
              <a:t>万元</a:t>
            </a:r>
            <a:r>
              <a:rPr lang="en-US" altLang="zh-CN" sz="2400" dirty="0">
                <a:latin typeface="微软雅黑" panose="020B0503020204020204" pitchFamily="34" charset="-122"/>
                <a:ea typeface="微软雅黑" panose="020B0503020204020204" pitchFamily="34" charset="-122"/>
              </a:rPr>
              <a:t>×(1</a:t>
            </a: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20%)</a:t>
            </a: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12</a:t>
            </a:r>
            <a:r>
              <a:rPr lang="zh-CN" altLang="en-US" sz="2400" dirty="0">
                <a:latin typeface="微软雅黑" panose="020B0503020204020204" pitchFamily="34" charset="-122"/>
                <a:ea typeface="微软雅黑" panose="020B0503020204020204" pitchFamily="34" charset="-122"/>
              </a:rPr>
              <a:t>万元</a:t>
            </a:r>
            <a:endParaRPr lang="en-US" altLang="zh-CN" sz="2400" dirty="0">
              <a:latin typeface="微软雅黑" panose="020B0503020204020204" pitchFamily="34" charset="-122"/>
              <a:ea typeface="微软雅黑" panose="020B0503020204020204" pitchFamily="34" charset="-122"/>
            </a:endParaRPr>
          </a:p>
          <a:p>
            <a:pPr marL="0" indent="0">
              <a:buNone/>
            </a:pPr>
            <a:r>
              <a:rPr lang="zh-CN" altLang="en-US" sz="2400" dirty="0">
                <a:solidFill>
                  <a:srgbClr val="C00000"/>
                </a:solidFill>
                <a:latin typeface="微软雅黑" panose="020B0503020204020204" pitchFamily="34" charset="-122"/>
                <a:ea typeface="微软雅黑" panose="020B0503020204020204" pitchFamily="34" charset="-122"/>
              </a:rPr>
              <a:t>完全成本加成法的优缺点？</a:t>
            </a:r>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18</a:t>
            </a:fld>
            <a:endParaRPr lang="en-GB" altLang="en-GB"/>
          </a:p>
        </p:txBody>
      </p:sp>
    </p:spTree>
    <p:extLst>
      <p:ext uri="{BB962C8B-B14F-4D97-AF65-F5344CB8AC3E}">
        <p14:creationId xmlns:p14="http://schemas.microsoft.com/office/powerpoint/2010/main" val="23510870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0" indent="0">
              <a:buNone/>
            </a:pPr>
            <a:r>
              <a:rPr lang="zh-CN" altLang="en-US" sz="2400" dirty="0">
                <a:solidFill>
                  <a:srgbClr val="C00000"/>
                </a:solidFill>
                <a:latin typeface="微软雅黑" panose="020B0503020204020204" pitchFamily="34" charset="-122"/>
                <a:ea typeface="微软雅黑" panose="020B0503020204020204" pitchFamily="34" charset="-122"/>
              </a:rPr>
              <a:t>（</a:t>
            </a:r>
            <a:r>
              <a:rPr lang="en-US" altLang="zh-CN" sz="2400" dirty="0">
                <a:solidFill>
                  <a:srgbClr val="C00000"/>
                </a:solidFill>
                <a:latin typeface="微软雅黑" panose="020B0503020204020204" pitchFamily="34" charset="-122"/>
                <a:ea typeface="微软雅黑" panose="020B0503020204020204" pitchFamily="34" charset="-122"/>
              </a:rPr>
              <a:t>2</a:t>
            </a:r>
            <a:r>
              <a:rPr lang="zh-CN" altLang="en-US" sz="2400" dirty="0">
                <a:solidFill>
                  <a:srgbClr val="C00000"/>
                </a:solidFill>
                <a:latin typeface="微软雅黑" panose="020B0503020204020204" pitchFamily="34" charset="-122"/>
                <a:ea typeface="微软雅黑" panose="020B0503020204020204" pitchFamily="34" charset="-122"/>
              </a:rPr>
              <a:t>）目标利润定价法</a:t>
            </a:r>
          </a:p>
          <a:p>
            <a:pPr marL="0" indent="0">
              <a:buNone/>
            </a:pPr>
            <a:r>
              <a:rPr lang="zh-CN" altLang="en-US" sz="2400" dirty="0">
                <a:latin typeface="微软雅黑" panose="020B0503020204020204" pitchFamily="34" charset="-122"/>
                <a:ea typeface="微软雅黑" panose="020B0503020204020204" pitchFamily="34" charset="-122"/>
              </a:rPr>
              <a:t>汽车单位产品价格＝总成本</a:t>
            </a:r>
            <a:r>
              <a:rPr lang="en-US" altLang="zh-CN" sz="2400" dirty="0">
                <a:latin typeface="微软雅黑" panose="020B0503020204020204" pitchFamily="34" charset="-122"/>
                <a:ea typeface="微软雅黑" panose="020B0503020204020204" pitchFamily="34" charset="-122"/>
              </a:rPr>
              <a:t>×(1</a:t>
            </a:r>
            <a:r>
              <a:rPr lang="zh-CN" altLang="en-US" sz="2400" dirty="0">
                <a:latin typeface="微软雅黑" panose="020B0503020204020204" pitchFamily="34" charset="-122"/>
                <a:ea typeface="微软雅黑" panose="020B0503020204020204" pitchFamily="34" charset="-122"/>
              </a:rPr>
              <a:t>＋目标利润率</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预计的销售总量</a:t>
            </a:r>
            <a:endParaRPr lang="en-US" altLang="zh-CN" sz="2400" dirty="0">
              <a:latin typeface="微软雅黑" panose="020B0503020204020204" pitchFamily="34" charset="-122"/>
              <a:ea typeface="微软雅黑" panose="020B0503020204020204" pitchFamily="34" charset="-122"/>
            </a:endParaRPr>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19</a:t>
            </a:fld>
            <a:endParaRPr lang="en-GB" altLang="en-GB"/>
          </a:p>
        </p:txBody>
      </p:sp>
    </p:spTree>
    <p:extLst>
      <p:ext uri="{BB962C8B-B14F-4D97-AF65-F5344CB8AC3E}">
        <p14:creationId xmlns:p14="http://schemas.microsoft.com/office/powerpoint/2010/main" val="12181138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725452" y="188640"/>
            <a:ext cx="8239036" cy="5368604"/>
          </a:xfrm>
        </p:spPr>
        <p:txBody>
          <a:bodyPr/>
          <a:lstStyle/>
          <a:p>
            <a:pPr marL="0" indent="0" algn="just">
              <a:lnSpc>
                <a:spcPct val="110000"/>
              </a:lnSpc>
              <a:buNone/>
            </a:pPr>
            <a:r>
              <a:rPr lang="zh-CN" altLang="en-US" sz="2400" dirty="0">
                <a:latin typeface="微软雅黑" panose="020B0503020204020204" pitchFamily="34" charset="-122"/>
                <a:ea typeface="微软雅黑" panose="020B0503020204020204" pitchFamily="34" charset="-122"/>
              </a:rPr>
              <a:t>成本可以分为以下几种， 它们对定价起着不同的作用。</a:t>
            </a:r>
          </a:p>
          <a:p>
            <a:pPr marL="0" indent="0" algn="just">
              <a:lnSpc>
                <a:spcPct val="110000"/>
              </a:lnSpc>
              <a:buNone/>
            </a:pPr>
            <a:r>
              <a:rPr lang="zh-CN" altLang="en-US" sz="2400" dirty="0">
                <a:latin typeface="微软雅黑" panose="020B0503020204020204" pitchFamily="34" charset="-122"/>
                <a:ea typeface="微软雅黑" panose="020B0503020204020204" pitchFamily="34" charset="-122"/>
              </a:rPr>
              <a:t>１</a:t>
            </a:r>
            <a:r>
              <a:rPr lang="en-US" altLang="zh-CN" sz="2400" dirty="0">
                <a:latin typeface="微软雅黑" panose="020B0503020204020204" pitchFamily="34" charset="-122"/>
                <a:ea typeface="微软雅黑" panose="020B0503020204020204" pitchFamily="34" charset="-122"/>
              </a:rPr>
              <a:t>) </a:t>
            </a:r>
            <a:r>
              <a:rPr lang="zh-CN" altLang="en-US" sz="2400" dirty="0">
                <a:solidFill>
                  <a:srgbClr val="C00000"/>
                </a:solidFill>
                <a:latin typeface="微软雅黑" panose="020B0503020204020204" pitchFamily="34" charset="-122"/>
                <a:ea typeface="微软雅黑" panose="020B0503020204020204" pitchFamily="34" charset="-122"/>
              </a:rPr>
              <a:t>固定成本</a:t>
            </a:r>
          </a:p>
          <a:p>
            <a:pPr marL="0" indent="0" algn="just">
              <a:lnSpc>
                <a:spcPct val="110000"/>
              </a:lnSpc>
              <a:buNone/>
            </a:pPr>
            <a:r>
              <a:rPr lang="zh-CN" altLang="en-US" sz="2400" dirty="0">
                <a:solidFill>
                  <a:srgbClr val="C00000"/>
                </a:solidFill>
                <a:latin typeface="微软雅黑" panose="020B0503020204020204" pitchFamily="34" charset="-122"/>
                <a:ea typeface="微软雅黑" panose="020B0503020204020204" pitchFamily="34" charset="-122"/>
              </a:rPr>
              <a:t>固定成本是指在既定生产经营规模范围内，不随产品种类及数量的变化而变动的成本，</a:t>
            </a:r>
            <a:r>
              <a:rPr lang="zh-CN" altLang="en-US" sz="2400" dirty="0">
                <a:latin typeface="微软雅黑" panose="020B0503020204020204" pitchFamily="34" charset="-122"/>
                <a:ea typeface="微软雅黑" panose="020B0503020204020204" pitchFamily="34" charset="-122"/>
              </a:rPr>
              <a:t>如固定资产折旧、租金、产品设计费用、市场调研费用、管理费用、管理人员工资等。</a:t>
            </a:r>
          </a:p>
          <a:p>
            <a:pPr marL="0" indent="0" algn="just">
              <a:lnSpc>
                <a:spcPct val="110000"/>
              </a:lnSpc>
              <a:buNone/>
            </a:pPr>
            <a:r>
              <a:rPr lang="zh-CN" altLang="en-US" sz="2400" dirty="0">
                <a:latin typeface="微软雅黑" panose="020B0503020204020204" pitchFamily="34" charset="-122"/>
                <a:ea typeface="微软雅黑" panose="020B0503020204020204" pitchFamily="34" charset="-122"/>
              </a:rPr>
              <a:t>２</a:t>
            </a:r>
            <a:r>
              <a:rPr lang="en-US" altLang="zh-CN" sz="2400" dirty="0">
                <a:latin typeface="微软雅黑" panose="020B0503020204020204" pitchFamily="34" charset="-122"/>
                <a:ea typeface="微软雅黑" panose="020B0503020204020204" pitchFamily="34" charset="-122"/>
              </a:rPr>
              <a:t>) </a:t>
            </a:r>
            <a:r>
              <a:rPr lang="zh-CN" altLang="en-US" sz="2400" dirty="0">
                <a:solidFill>
                  <a:srgbClr val="C00000"/>
                </a:solidFill>
                <a:latin typeface="微软雅黑" panose="020B0503020204020204" pitchFamily="34" charset="-122"/>
                <a:ea typeface="微软雅黑" panose="020B0503020204020204" pitchFamily="34" charset="-122"/>
              </a:rPr>
              <a:t>变动成本</a:t>
            </a:r>
          </a:p>
          <a:p>
            <a:pPr marL="0" indent="0" algn="just">
              <a:lnSpc>
                <a:spcPct val="110000"/>
              </a:lnSpc>
              <a:buNone/>
            </a:pPr>
            <a:r>
              <a:rPr lang="zh-CN" altLang="en-US" sz="2400" dirty="0">
                <a:solidFill>
                  <a:srgbClr val="C00000"/>
                </a:solidFill>
                <a:latin typeface="微软雅黑" panose="020B0503020204020204" pitchFamily="34" charset="-122"/>
                <a:ea typeface="微软雅黑" panose="020B0503020204020204" pitchFamily="34" charset="-122"/>
              </a:rPr>
              <a:t>变动成本是指随产品种类及数量的变化而相应变动的成本， </a:t>
            </a:r>
            <a:r>
              <a:rPr lang="zh-CN" altLang="en-US" sz="2400" dirty="0">
                <a:latin typeface="微软雅黑" panose="020B0503020204020204" pitchFamily="34" charset="-122"/>
                <a:ea typeface="微软雅黑" panose="020B0503020204020204" pitchFamily="34" charset="-122"/>
              </a:rPr>
              <a:t>主要包括用于原材料、燃料、运输、存储等的支出，以及生产工人工资、部分营销费用等。</a:t>
            </a:r>
          </a:p>
          <a:p>
            <a:pPr marL="0" indent="0" algn="just">
              <a:lnSpc>
                <a:spcPct val="110000"/>
              </a:lnSpc>
              <a:buNone/>
            </a:pPr>
            <a:r>
              <a:rPr lang="zh-CN" altLang="en-US" sz="2400" dirty="0">
                <a:latin typeface="微软雅黑" panose="020B0503020204020204" pitchFamily="34" charset="-122"/>
                <a:ea typeface="微软雅黑" panose="020B0503020204020204" pitchFamily="34" charset="-122"/>
              </a:rPr>
              <a:t>３</a:t>
            </a:r>
            <a:r>
              <a:rPr lang="en-US" altLang="zh-CN" sz="2400" dirty="0">
                <a:latin typeface="微软雅黑" panose="020B0503020204020204" pitchFamily="34" charset="-122"/>
                <a:ea typeface="微软雅黑" panose="020B0503020204020204" pitchFamily="34" charset="-122"/>
              </a:rPr>
              <a:t>) </a:t>
            </a:r>
            <a:r>
              <a:rPr lang="zh-CN" altLang="en-US" sz="2400" dirty="0">
                <a:solidFill>
                  <a:srgbClr val="C00000"/>
                </a:solidFill>
                <a:latin typeface="微软雅黑" panose="020B0503020204020204" pitchFamily="34" charset="-122"/>
                <a:ea typeface="微软雅黑" panose="020B0503020204020204" pitchFamily="34" charset="-122"/>
              </a:rPr>
              <a:t>总成本</a:t>
            </a:r>
          </a:p>
          <a:p>
            <a:pPr marL="0" indent="0" algn="just">
              <a:lnSpc>
                <a:spcPct val="110000"/>
              </a:lnSpc>
              <a:buNone/>
            </a:pPr>
            <a:r>
              <a:rPr lang="zh-CN" altLang="en-US" sz="2400" dirty="0">
                <a:solidFill>
                  <a:srgbClr val="C00000"/>
                </a:solidFill>
                <a:latin typeface="微软雅黑" panose="020B0503020204020204" pitchFamily="34" charset="-122"/>
                <a:ea typeface="微软雅黑" panose="020B0503020204020204" pitchFamily="34" charset="-122"/>
              </a:rPr>
              <a:t>总成本即全部固定成本与变动成本之和</a:t>
            </a:r>
            <a:r>
              <a:rPr lang="zh-CN" altLang="en-US" sz="2400" dirty="0">
                <a:latin typeface="微软雅黑" panose="020B0503020204020204" pitchFamily="34" charset="-122"/>
                <a:ea typeface="微软雅黑" panose="020B0503020204020204" pitchFamily="34" charset="-122"/>
              </a:rPr>
              <a:t>。当产量为零时，总成本等于未开工时发生的固定成本。</a:t>
            </a:r>
          </a:p>
          <a:p>
            <a:pPr algn="just"/>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2</a:t>
            </a:fld>
            <a:endParaRPr lang="en-GB" altLang="en-GB"/>
          </a:p>
        </p:txBody>
      </p:sp>
    </p:spTree>
    <p:extLst>
      <p:ext uri="{BB962C8B-B14F-4D97-AF65-F5344CB8AC3E}">
        <p14:creationId xmlns:p14="http://schemas.microsoft.com/office/powerpoint/2010/main" val="348656026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727842" y="476672"/>
            <a:ext cx="8034337" cy="5539554"/>
          </a:xfrm>
        </p:spPr>
        <p:txBody>
          <a:bodyPr/>
          <a:lstStyle/>
          <a:p>
            <a:pPr marL="0" indent="0">
              <a:lnSpc>
                <a:spcPct val="110000"/>
              </a:lnSpc>
              <a:buNone/>
            </a:pP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3</a:t>
            </a:r>
            <a:r>
              <a:rPr lang="zh-CN" altLang="en-US" sz="2400" dirty="0">
                <a:latin typeface="微软雅黑" panose="020B0503020204020204" pitchFamily="34" charset="-122"/>
                <a:ea typeface="微软雅黑" panose="020B0503020204020204" pitchFamily="34" charset="-122"/>
              </a:rPr>
              <a:t>）盈亏平衡定价法</a:t>
            </a:r>
          </a:p>
          <a:p>
            <a:pPr marL="0" indent="0">
              <a:lnSpc>
                <a:spcPct val="110000"/>
              </a:lnSpc>
              <a:buNone/>
            </a:pPr>
            <a:r>
              <a:rPr lang="zh-CN" altLang="en-US" sz="2200" dirty="0">
                <a:solidFill>
                  <a:srgbClr val="C00000"/>
                </a:solidFill>
                <a:latin typeface="微软雅黑" panose="020B0503020204020204" pitchFamily="34" charset="-122"/>
                <a:ea typeface="微软雅黑" panose="020B0503020204020204" pitchFamily="34" charset="-122"/>
              </a:rPr>
              <a:t>盈亏平衡分析，</a:t>
            </a:r>
            <a:r>
              <a:rPr lang="zh-CN" altLang="en-US" sz="2200" dirty="0">
                <a:latin typeface="微软雅黑" panose="020B0503020204020204" pitchFamily="34" charset="-122"/>
                <a:ea typeface="微软雅黑" panose="020B0503020204020204" pitchFamily="34" charset="-122"/>
              </a:rPr>
              <a:t>是通过把成本划分为固定成本和可变成本，假定产销量一致，</a:t>
            </a:r>
            <a:r>
              <a:rPr lang="zh-CN" altLang="en-US" sz="2200" dirty="0">
                <a:solidFill>
                  <a:srgbClr val="C00000"/>
                </a:solidFill>
                <a:latin typeface="微软雅黑" panose="020B0503020204020204" pitchFamily="34" charset="-122"/>
                <a:ea typeface="微软雅黑" panose="020B0503020204020204" pitchFamily="34" charset="-122"/>
              </a:rPr>
              <a:t>根据成本、产量、售价和利润之间的函数关系</a:t>
            </a:r>
            <a:r>
              <a:rPr lang="zh-CN" altLang="en-US" sz="2200" dirty="0">
                <a:latin typeface="微软雅黑" panose="020B0503020204020204" pitchFamily="34" charset="-122"/>
                <a:ea typeface="微软雅黑" panose="020B0503020204020204" pitchFamily="34" charset="-122"/>
              </a:rPr>
              <a:t>，找出产量、产品价格、单位产品的可变成本、年固定成本、生产能力利用率等因素的</a:t>
            </a:r>
            <a:r>
              <a:rPr lang="zh-CN" altLang="en-US" sz="2200" dirty="0">
                <a:solidFill>
                  <a:srgbClr val="C00000"/>
                </a:solidFill>
                <a:latin typeface="微软雅黑" panose="020B0503020204020204" pitchFamily="34" charset="-122"/>
                <a:ea typeface="微软雅黑" panose="020B0503020204020204" pitchFamily="34" charset="-122"/>
              </a:rPr>
              <a:t>盈亏平衡点</a:t>
            </a:r>
            <a:r>
              <a:rPr lang="zh-CN" altLang="en-US" sz="2200" dirty="0">
                <a:latin typeface="微软雅黑" panose="020B0503020204020204" pitchFamily="34" charset="-122"/>
                <a:ea typeface="微软雅黑" panose="020B0503020204020204" pitchFamily="34" charset="-122"/>
              </a:rPr>
              <a:t>，再结合预测的各个因素可能的变动情况，对项目的风险情况及项目对各因素不确定性的承受能力进行大致判断的一种分析方法。</a:t>
            </a:r>
          </a:p>
          <a:p>
            <a:pPr marL="0" indent="0">
              <a:lnSpc>
                <a:spcPct val="110000"/>
              </a:lnSpc>
              <a:buNone/>
            </a:pPr>
            <a:r>
              <a:rPr lang="en-US" altLang="zh-CN" sz="2200" dirty="0" err="1">
                <a:solidFill>
                  <a:srgbClr val="C00000"/>
                </a:solidFill>
                <a:latin typeface="微软雅黑" panose="020B0503020204020204" pitchFamily="34" charset="-122"/>
                <a:ea typeface="微软雅黑" panose="020B0503020204020204" pitchFamily="34" charset="-122"/>
              </a:rPr>
              <a:t>Tr</a:t>
            </a:r>
            <a:r>
              <a:rPr lang="zh-CN" altLang="en-US" sz="2200" dirty="0">
                <a:solidFill>
                  <a:srgbClr val="C00000"/>
                </a:solidFill>
                <a:latin typeface="微软雅黑" panose="020B0503020204020204" pitchFamily="34" charset="-122"/>
                <a:ea typeface="微软雅黑" panose="020B0503020204020204" pitchFamily="34" charset="-122"/>
              </a:rPr>
              <a:t>＝</a:t>
            </a:r>
            <a:r>
              <a:rPr lang="en-US" altLang="zh-CN" sz="2200" dirty="0">
                <a:solidFill>
                  <a:srgbClr val="C00000"/>
                </a:solidFill>
                <a:latin typeface="微软雅黑" panose="020B0503020204020204" pitchFamily="34" charset="-122"/>
                <a:ea typeface="微软雅黑" panose="020B0503020204020204" pitchFamily="34" charset="-122"/>
              </a:rPr>
              <a:t>PQ</a:t>
            </a:r>
            <a:r>
              <a:rPr lang="zh-CN" altLang="en-US" sz="2200" dirty="0">
                <a:solidFill>
                  <a:srgbClr val="C00000"/>
                </a:solidFill>
                <a:latin typeface="微软雅黑" panose="020B0503020204020204" pitchFamily="34" charset="-122"/>
                <a:ea typeface="微软雅黑" panose="020B0503020204020204" pitchFamily="34" charset="-122"/>
              </a:rPr>
              <a:t>＝</a:t>
            </a:r>
            <a:r>
              <a:rPr lang="en-US" altLang="zh-CN" sz="2200" dirty="0">
                <a:solidFill>
                  <a:srgbClr val="C00000"/>
                </a:solidFill>
                <a:latin typeface="微软雅黑" panose="020B0503020204020204" pitchFamily="34" charset="-122"/>
                <a:ea typeface="微软雅黑" panose="020B0503020204020204" pitchFamily="34" charset="-122"/>
              </a:rPr>
              <a:t>Fc</a:t>
            </a:r>
            <a:r>
              <a:rPr lang="zh-CN" altLang="en-US" sz="2200" dirty="0">
                <a:solidFill>
                  <a:srgbClr val="C00000"/>
                </a:solidFill>
                <a:latin typeface="微软雅黑" panose="020B0503020204020204" pitchFamily="34" charset="-122"/>
                <a:ea typeface="微软雅黑" panose="020B0503020204020204" pitchFamily="34" charset="-122"/>
              </a:rPr>
              <a:t>＋</a:t>
            </a:r>
            <a:r>
              <a:rPr lang="en-US" altLang="zh-CN" sz="2200" dirty="0" err="1">
                <a:solidFill>
                  <a:srgbClr val="C00000"/>
                </a:solidFill>
                <a:latin typeface="微软雅黑" panose="020B0503020204020204" pitchFamily="34" charset="-122"/>
                <a:ea typeface="微软雅黑" panose="020B0503020204020204" pitchFamily="34" charset="-122"/>
              </a:rPr>
              <a:t>CvQ</a:t>
            </a:r>
            <a:r>
              <a:rPr lang="zh-CN" altLang="en-US" sz="2200" dirty="0">
                <a:solidFill>
                  <a:srgbClr val="C00000"/>
                </a:solidFill>
                <a:latin typeface="微软雅黑" panose="020B0503020204020204" pitchFamily="34" charset="-122"/>
                <a:ea typeface="微软雅黑" panose="020B0503020204020204" pitchFamily="34" charset="-122"/>
              </a:rPr>
              <a:t>＝</a:t>
            </a:r>
            <a:r>
              <a:rPr lang="en-US" altLang="zh-CN" sz="2200" dirty="0">
                <a:solidFill>
                  <a:srgbClr val="C00000"/>
                </a:solidFill>
                <a:latin typeface="微软雅黑" panose="020B0503020204020204" pitchFamily="34" charset="-122"/>
                <a:ea typeface="微软雅黑" panose="020B0503020204020204" pitchFamily="34" charset="-122"/>
              </a:rPr>
              <a:t>Tc</a:t>
            </a:r>
          </a:p>
          <a:p>
            <a:endParaRPr lang="en-US" altLang="zh-CN" dirty="0"/>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20</a:t>
            </a:fld>
            <a:endParaRPr lang="en-GB" altLang="en-GB"/>
          </a:p>
        </p:txBody>
      </p:sp>
      <p:pic>
        <p:nvPicPr>
          <p:cNvPr id="5" name="图片 4"/>
          <p:cNvPicPr>
            <a:picLocks noChangeAspect="1"/>
          </p:cNvPicPr>
          <p:nvPr/>
        </p:nvPicPr>
        <p:blipFill>
          <a:blip r:embed="rId2"/>
          <a:stretch>
            <a:fillRect/>
          </a:stretch>
        </p:blipFill>
        <p:spPr>
          <a:xfrm>
            <a:off x="2267743" y="3933056"/>
            <a:ext cx="4393217" cy="2788422"/>
          </a:xfrm>
          <a:prstGeom prst="rect">
            <a:avLst/>
          </a:prstGeom>
        </p:spPr>
      </p:pic>
    </p:spTree>
    <p:extLst>
      <p:ext uri="{BB962C8B-B14F-4D97-AF65-F5344CB8AC3E}">
        <p14:creationId xmlns:p14="http://schemas.microsoft.com/office/powerpoint/2010/main" val="157587358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0" indent="0">
              <a:lnSpc>
                <a:spcPct val="110000"/>
              </a:lnSpc>
              <a:buNone/>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4</a:t>
            </a:r>
            <a:r>
              <a:rPr lang="zh-CN" altLang="en-US" dirty="0">
                <a:latin typeface="微软雅黑" panose="020B0503020204020204" pitchFamily="34" charset="-122"/>
                <a:ea typeface="微软雅黑" panose="020B0503020204020204" pitchFamily="34" charset="-122"/>
              </a:rPr>
              <a:t>）边际成本定价法</a:t>
            </a:r>
          </a:p>
          <a:p>
            <a:pPr marL="0" indent="0">
              <a:lnSpc>
                <a:spcPct val="110000"/>
              </a:lnSpc>
              <a:buNone/>
            </a:pPr>
            <a:r>
              <a:rPr lang="zh-CN" altLang="en-US" dirty="0">
                <a:latin typeface="微软雅黑" panose="020B0503020204020204" pitchFamily="34" charset="-122"/>
                <a:ea typeface="微软雅黑" panose="020B0503020204020204" pitchFamily="34" charset="-122"/>
              </a:rPr>
              <a:t>所谓边际成本是指企业每增加一单位产量所增加的总成本。边际成本定价是一种以变动成本为基础的定价方法。也就说企业不用计算固定成本，而只要以预计总收入减去总的变动成本后，得到边际贡献，再用边际贡献去补偿固定成本。其计算公式如下：</a:t>
            </a:r>
          </a:p>
          <a:p>
            <a:pPr marL="0" indent="0">
              <a:lnSpc>
                <a:spcPct val="110000"/>
              </a:lnSpc>
              <a:buNone/>
            </a:pPr>
            <a:r>
              <a:rPr lang="zh-CN" altLang="en-US" dirty="0">
                <a:latin typeface="微软雅黑" panose="020B0503020204020204" pitchFamily="34" charset="-122"/>
                <a:ea typeface="微软雅黑" panose="020B0503020204020204" pitchFamily="34" charset="-122"/>
              </a:rPr>
              <a:t>边际贡献＝销售总收入－总的变动成本</a:t>
            </a:r>
          </a:p>
          <a:p>
            <a:pPr marL="0" indent="0">
              <a:lnSpc>
                <a:spcPct val="110000"/>
              </a:lnSpc>
              <a:buNone/>
            </a:pPr>
            <a:r>
              <a:rPr lang="zh-CN" altLang="en-US" dirty="0">
                <a:latin typeface="微软雅黑" panose="020B0503020204020204" pitchFamily="34" charset="-122"/>
                <a:ea typeface="微软雅黑" panose="020B0503020204020204" pitchFamily="34" charset="-122"/>
              </a:rPr>
              <a:t>单位产品的价格＝</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边际贡献＋总的变动成本</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预计的销售量</a:t>
            </a:r>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21</a:t>
            </a:fld>
            <a:endParaRPr lang="en-GB" altLang="en-GB"/>
          </a:p>
        </p:txBody>
      </p:sp>
    </p:spTree>
    <p:extLst>
      <p:ext uri="{BB962C8B-B14F-4D97-AF65-F5344CB8AC3E}">
        <p14:creationId xmlns:p14="http://schemas.microsoft.com/office/powerpoint/2010/main" val="105438462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0" indent="0">
              <a:buNone/>
            </a:pPr>
            <a:r>
              <a:rPr lang="en-US" altLang="zh-CN" sz="2400" dirty="0">
                <a:latin typeface="微软雅黑" panose="020B0503020204020204" pitchFamily="34" charset="-122"/>
                <a:ea typeface="微软雅黑" panose="020B0503020204020204" pitchFamily="34" charset="-122"/>
              </a:rPr>
              <a:t>2.</a:t>
            </a:r>
            <a:r>
              <a:rPr lang="zh-CN" altLang="en-US" sz="2400" dirty="0">
                <a:latin typeface="微软雅黑" panose="020B0503020204020204" pitchFamily="34" charset="-122"/>
                <a:ea typeface="微软雅黑" panose="020B0503020204020204" pitchFamily="34" charset="-122"/>
              </a:rPr>
              <a:t>需求导向定价法</a:t>
            </a:r>
          </a:p>
          <a:p>
            <a:pPr marL="0" indent="0">
              <a:buNone/>
            </a:pP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1</a:t>
            </a:r>
            <a:r>
              <a:rPr lang="zh-CN" altLang="en-US" sz="2400" dirty="0">
                <a:latin typeface="微软雅黑" panose="020B0503020204020204" pitchFamily="34" charset="-122"/>
                <a:ea typeface="微软雅黑" panose="020B0503020204020204" pitchFamily="34" charset="-122"/>
              </a:rPr>
              <a:t>）认知价值定价法</a:t>
            </a:r>
          </a:p>
          <a:p>
            <a:pPr marL="0" indent="0">
              <a:buNone/>
            </a:pPr>
            <a:r>
              <a:rPr lang="zh-CN" altLang="en-US" sz="2400" dirty="0">
                <a:latin typeface="微软雅黑" panose="020B0503020204020204" pitchFamily="34" charset="-122"/>
                <a:ea typeface="微软雅黑" panose="020B0503020204020204" pitchFamily="34" charset="-122"/>
              </a:rPr>
              <a:t>这种定价方法认为，某一汽车产品的性能、质量、服务、品牌、外观设计和价格等，在消费者心目中都有一定的认知和评定。</a:t>
            </a:r>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22</a:t>
            </a:fld>
            <a:endParaRPr lang="en-GB" altLang="en-GB"/>
          </a:p>
        </p:txBody>
      </p:sp>
    </p:spTree>
    <p:extLst>
      <p:ext uri="{BB962C8B-B14F-4D97-AF65-F5344CB8AC3E}">
        <p14:creationId xmlns:p14="http://schemas.microsoft.com/office/powerpoint/2010/main" val="349739431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728665" y="977901"/>
            <a:ext cx="8019800" cy="5338764"/>
          </a:xfrm>
        </p:spPr>
        <p:txBody>
          <a:bodyPr/>
          <a:lstStyle/>
          <a:p>
            <a:pPr marL="0" indent="0">
              <a:lnSpc>
                <a:spcPct val="110000"/>
              </a:lnSpc>
              <a:buNone/>
            </a:pPr>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2</a:t>
            </a:r>
            <a:r>
              <a:rPr lang="zh-CN" altLang="en-US" dirty="0">
                <a:latin typeface="微软雅黑" panose="020B0503020204020204" pitchFamily="34" charset="-122"/>
                <a:ea typeface="微软雅黑" panose="020B0503020204020204" pitchFamily="34" charset="-122"/>
              </a:rPr>
              <a:t>）</a:t>
            </a:r>
            <a:r>
              <a:rPr lang="zh-CN" altLang="en-US" sz="2400" dirty="0">
                <a:solidFill>
                  <a:srgbClr val="C00000"/>
                </a:solidFill>
                <a:latin typeface="微软雅黑" panose="020B0503020204020204" pitchFamily="34" charset="-122"/>
                <a:ea typeface="微软雅黑" panose="020B0503020204020204" pitchFamily="34" charset="-122"/>
              </a:rPr>
              <a:t>需求差异定价法</a:t>
            </a:r>
          </a:p>
          <a:p>
            <a:pPr marL="0" indent="0">
              <a:lnSpc>
                <a:spcPct val="110000"/>
              </a:lnSpc>
              <a:buNone/>
            </a:pPr>
            <a:r>
              <a:rPr lang="zh-CN" altLang="en-US" sz="2400" dirty="0">
                <a:solidFill>
                  <a:srgbClr val="C00000"/>
                </a:solidFill>
                <a:latin typeface="微软雅黑" panose="020B0503020204020204" pitchFamily="34" charset="-122"/>
                <a:ea typeface="微软雅黑" panose="020B0503020204020204" pitchFamily="34" charset="-122"/>
              </a:rPr>
              <a:t>需求差异定价法采用的是价格歧视方式，即指企业按照两种或两种以上与成本无关的差异价格来销售同一种产品，以适应顾客的不同需要，从而扩大销售，增加收益。</a:t>
            </a:r>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23</a:t>
            </a:fld>
            <a:endParaRPr lang="en-GB" altLang="en-GB"/>
          </a:p>
        </p:txBody>
      </p:sp>
      <p:grpSp>
        <p:nvGrpSpPr>
          <p:cNvPr id="5" name="Group 4"/>
          <p:cNvGrpSpPr>
            <a:grpSpLocks/>
          </p:cNvGrpSpPr>
          <p:nvPr/>
        </p:nvGrpSpPr>
        <p:grpSpPr bwMode="auto">
          <a:xfrm>
            <a:off x="919040" y="2596246"/>
            <a:ext cx="3819525" cy="4249738"/>
            <a:chOff x="1018" y="886"/>
            <a:chExt cx="3181" cy="3452"/>
          </a:xfrm>
        </p:grpSpPr>
        <p:sp>
          <p:nvSpPr>
            <p:cNvPr id="6" name="Rectangle 5"/>
            <p:cNvSpPr>
              <a:spLocks noChangeArrowheads="1"/>
            </p:cNvSpPr>
            <p:nvPr/>
          </p:nvSpPr>
          <p:spPr bwMode="auto">
            <a:xfrm>
              <a:off x="1822" y="2018"/>
              <a:ext cx="158" cy="171"/>
            </a:xfrm>
            <a:prstGeom prst="rect">
              <a:avLst/>
            </a:prstGeom>
            <a:solidFill>
              <a:srgbClr val="366B7E"/>
            </a:solidFill>
            <a:ln>
              <a:noFill/>
            </a:ln>
            <a:effectLst/>
            <a:extLst>
              <a:ext uri="{91240B29-F687-4F45-9708-019B960494DF}">
                <a14:hiddenLine xmlns:a14="http://schemas.microsoft.com/office/drawing/2010/main" w="6350">
                  <a:solidFill>
                    <a:srgbClr val="366B7E"/>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p>
              <a:pPr algn="ctr" eaLnBrk="0" hangingPunct="0"/>
              <a:r>
                <a:rPr lang="en-US" altLang="zh-CN" sz="1200" b="1">
                  <a:solidFill>
                    <a:srgbClr val="FFFFFF"/>
                  </a:solidFill>
                </a:rPr>
                <a:t>1</a:t>
              </a:r>
            </a:p>
          </p:txBody>
        </p:sp>
        <p:sp>
          <p:nvSpPr>
            <p:cNvPr id="7" name="Rectangle 6"/>
            <p:cNvSpPr>
              <a:spLocks noChangeArrowheads="1"/>
            </p:cNvSpPr>
            <p:nvPr/>
          </p:nvSpPr>
          <p:spPr bwMode="auto">
            <a:xfrm>
              <a:off x="2984" y="1744"/>
              <a:ext cx="158" cy="171"/>
            </a:xfrm>
            <a:prstGeom prst="rect">
              <a:avLst/>
            </a:prstGeom>
            <a:solidFill>
              <a:srgbClr val="366B7E"/>
            </a:solidFill>
            <a:ln>
              <a:noFill/>
            </a:ln>
            <a:effectLst/>
            <a:extLst>
              <a:ext uri="{91240B29-F687-4F45-9708-019B960494DF}">
                <a14:hiddenLine xmlns:a14="http://schemas.microsoft.com/office/drawing/2010/main" w="6350">
                  <a:solidFill>
                    <a:srgbClr val="366B7E"/>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p>
              <a:pPr algn="ctr" eaLnBrk="0" hangingPunct="0"/>
              <a:r>
                <a:rPr lang="en-US" altLang="zh-CN" sz="1200" b="1">
                  <a:solidFill>
                    <a:srgbClr val="FFFFFF"/>
                  </a:solidFill>
                </a:rPr>
                <a:t>2</a:t>
              </a:r>
            </a:p>
          </p:txBody>
        </p:sp>
        <p:sp>
          <p:nvSpPr>
            <p:cNvPr id="8" name="Rectangle 7"/>
            <p:cNvSpPr>
              <a:spLocks noChangeArrowheads="1"/>
            </p:cNvSpPr>
            <p:nvPr/>
          </p:nvSpPr>
          <p:spPr bwMode="auto">
            <a:xfrm>
              <a:off x="3245" y="3020"/>
              <a:ext cx="157" cy="171"/>
            </a:xfrm>
            <a:prstGeom prst="rect">
              <a:avLst/>
            </a:prstGeom>
            <a:solidFill>
              <a:srgbClr val="366B7E"/>
            </a:solidFill>
            <a:ln>
              <a:noFill/>
            </a:ln>
            <a:effectLst/>
            <a:extLst>
              <a:ext uri="{91240B29-F687-4F45-9708-019B960494DF}">
                <a14:hiddenLine xmlns:a14="http://schemas.microsoft.com/office/drawing/2010/main" w="6350">
                  <a:solidFill>
                    <a:srgbClr val="366B7E"/>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p>
              <a:pPr algn="ctr" eaLnBrk="0" hangingPunct="0"/>
              <a:r>
                <a:rPr lang="en-US" altLang="zh-CN" sz="1200" b="1" dirty="0">
                  <a:solidFill>
                    <a:srgbClr val="FFFFFF"/>
                  </a:solidFill>
                </a:rPr>
                <a:t>3</a:t>
              </a:r>
            </a:p>
          </p:txBody>
        </p:sp>
        <p:sp>
          <p:nvSpPr>
            <p:cNvPr id="9" name="Rectangle 8"/>
            <p:cNvSpPr>
              <a:spLocks noChangeArrowheads="1"/>
            </p:cNvSpPr>
            <p:nvPr/>
          </p:nvSpPr>
          <p:spPr bwMode="auto">
            <a:xfrm>
              <a:off x="2061" y="3308"/>
              <a:ext cx="158" cy="171"/>
            </a:xfrm>
            <a:prstGeom prst="rect">
              <a:avLst/>
            </a:prstGeom>
            <a:solidFill>
              <a:srgbClr val="366B7E"/>
            </a:solidFill>
            <a:ln>
              <a:noFill/>
            </a:ln>
            <a:effectLst/>
            <a:extLst>
              <a:ext uri="{91240B29-F687-4F45-9708-019B960494DF}">
                <a14:hiddenLine xmlns:a14="http://schemas.microsoft.com/office/drawing/2010/main" w="6350">
                  <a:solidFill>
                    <a:srgbClr val="366B7E"/>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p>
              <a:pPr algn="ctr" eaLnBrk="0" hangingPunct="0"/>
              <a:r>
                <a:rPr lang="en-US" altLang="zh-CN" sz="1200" b="1">
                  <a:solidFill>
                    <a:srgbClr val="FFFFFF"/>
                  </a:solidFill>
                </a:rPr>
                <a:t>4</a:t>
              </a:r>
            </a:p>
          </p:txBody>
        </p:sp>
        <p:sp>
          <p:nvSpPr>
            <p:cNvPr id="10" name="Text Box 9"/>
            <p:cNvSpPr txBox="1">
              <a:spLocks noChangeArrowheads="1"/>
            </p:cNvSpPr>
            <p:nvPr/>
          </p:nvSpPr>
          <p:spPr bwMode="auto">
            <a:xfrm>
              <a:off x="1510" y="1402"/>
              <a:ext cx="1153" cy="2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spAutoFit/>
            </a:bodyPr>
            <a:lstStyle/>
            <a:p>
              <a:pPr algn="ctr" eaLnBrk="0" hangingPunct="0"/>
              <a:r>
                <a:rPr lang="zh-CN" altLang="en-US" dirty="0">
                  <a:latin typeface="+mn-ea"/>
                </a:rPr>
                <a:t>顾客差别定价</a:t>
              </a:r>
            </a:p>
          </p:txBody>
        </p:sp>
        <p:sp>
          <p:nvSpPr>
            <p:cNvPr id="11" name="Text Box 10"/>
            <p:cNvSpPr txBox="1">
              <a:spLocks noChangeArrowheads="1"/>
            </p:cNvSpPr>
            <p:nvPr/>
          </p:nvSpPr>
          <p:spPr bwMode="auto">
            <a:xfrm>
              <a:off x="3279" y="1627"/>
              <a:ext cx="769" cy="40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spAutoFit/>
            </a:bodyPr>
            <a:lstStyle/>
            <a:p>
              <a:pPr algn="ctr" eaLnBrk="0" hangingPunct="0">
                <a:lnSpc>
                  <a:spcPct val="80000"/>
                </a:lnSpc>
                <a:spcBef>
                  <a:spcPct val="20000"/>
                </a:spcBef>
                <a:buClr>
                  <a:schemeClr val="accent2"/>
                </a:buClr>
                <a:buFont typeface="Wingdings" panose="05000000000000000000" pitchFamily="2" charset="2"/>
                <a:buNone/>
              </a:pPr>
              <a:r>
                <a:rPr lang="zh-CN" altLang="en-US" dirty="0">
                  <a:latin typeface="+mn-ea"/>
                </a:rPr>
                <a:t>产品形式</a:t>
              </a:r>
            </a:p>
            <a:p>
              <a:pPr algn="ctr" eaLnBrk="0" hangingPunct="0">
                <a:lnSpc>
                  <a:spcPct val="80000"/>
                </a:lnSpc>
                <a:spcBef>
                  <a:spcPct val="20000"/>
                </a:spcBef>
                <a:buClr>
                  <a:schemeClr val="accent2"/>
                </a:buClr>
                <a:buFont typeface="Wingdings" panose="05000000000000000000" pitchFamily="2" charset="2"/>
                <a:buNone/>
              </a:pPr>
              <a:r>
                <a:rPr lang="zh-CN" altLang="en-US" dirty="0">
                  <a:latin typeface="+mn-ea"/>
                </a:rPr>
                <a:t>差别定价</a:t>
              </a:r>
            </a:p>
          </p:txBody>
        </p:sp>
        <p:sp>
          <p:nvSpPr>
            <p:cNvPr id="12" name="Text Box 11"/>
            <p:cNvSpPr txBox="1">
              <a:spLocks noChangeArrowheads="1"/>
            </p:cNvSpPr>
            <p:nvPr/>
          </p:nvSpPr>
          <p:spPr bwMode="auto">
            <a:xfrm>
              <a:off x="2783" y="3368"/>
              <a:ext cx="769" cy="40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spAutoFit/>
            </a:bodyPr>
            <a:lstStyle/>
            <a:p>
              <a:pPr algn="ctr" eaLnBrk="0" hangingPunct="0">
                <a:lnSpc>
                  <a:spcPct val="80000"/>
                </a:lnSpc>
                <a:spcBef>
                  <a:spcPct val="20000"/>
                </a:spcBef>
                <a:buClr>
                  <a:schemeClr val="accent2"/>
                </a:buClr>
              </a:pPr>
              <a:r>
                <a:rPr lang="zh-CN" altLang="en-US" dirty="0">
                  <a:latin typeface="+mn-ea"/>
                </a:rPr>
                <a:t>产品部位</a:t>
              </a:r>
            </a:p>
            <a:p>
              <a:pPr algn="ctr" eaLnBrk="0" hangingPunct="0">
                <a:lnSpc>
                  <a:spcPct val="80000"/>
                </a:lnSpc>
                <a:spcBef>
                  <a:spcPct val="20000"/>
                </a:spcBef>
                <a:buClr>
                  <a:schemeClr val="accent2"/>
                </a:buClr>
              </a:pPr>
              <a:r>
                <a:rPr lang="zh-CN" altLang="en-US" dirty="0">
                  <a:latin typeface="+mn-ea"/>
                </a:rPr>
                <a:t>差别定价</a:t>
              </a:r>
            </a:p>
          </p:txBody>
        </p:sp>
        <p:sp>
          <p:nvSpPr>
            <p:cNvPr id="13" name="Text Box 12"/>
            <p:cNvSpPr txBox="1">
              <a:spLocks noChangeArrowheads="1"/>
            </p:cNvSpPr>
            <p:nvPr/>
          </p:nvSpPr>
          <p:spPr bwMode="auto">
            <a:xfrm>
              <a:off x="1137" y="3189"/>
              <a:ext cx="769" cy="40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spAutoFit/>
            </a:bodyPr>
            <a:lstStyle/>
            <a:p>
              <a:pPr algn="ctr" eaLnBrk="0" hangingPunct="0">
                <a:lnSpc>
                  <a:spcPct val="80000"/>
                </a:lnSpc>
                <a:spcBef>
                  <a:spcPct val="20000"/>
                </a:spcBef>
                <a:buClr>
                  <a:schemeClr val="accent2"/>
                </a:buClr>
              </a:pPr>
              <a:r>
                <a:rPr lang="zh-CN" altLang="en-US" dirty="0">
                  <a:latin typeface="+mn-ea"/>
                </a:rPr>
                <a:t>销售时间</a:t>
              </a:r>
            </a:p>
            <a:p>
              <a:pPr algn="ctr" eaLnBrk="0" hangingPunct="0">
                <a:lnSpc>
                  <a:spcPct val="80000"/>
                </a:lnSpc>
                <a:spcBef>
                  <a:spcPct val="20000"/>
                </a:spcBef>
                <a:buClr>
                  <a:schemeClr val="accent2"/>
                </a:buClr>
              </a:pPr>
              <a:r>
                <a:rPr lang="zh-CN" altLang="en-US" dirty="0">
                  <a:latin typeface="+mn-ea"/>
                </a:rPr>
                <a:t>差别定价</a:t>
              </a:r>
            </a:p>
          </p:txBody>
        </p:sp>
        <p:sp>
          <p:nvSpPr>
            <p:cNvPr id="14" name="Rectangle 13"/>
            <p:cNvSpPr>
              <a:spLocks noChangeArrowheads="1"/>
            </p:cNvSpPr>
            <p:nvPr/>
          </p:nvSpPr>
          <p:spPr bwMode="auto">
            <a:xfrm rot="9198256">
              <a:off x="2145" y="2109"/>
              <a:ext cx="927" cy="1006"/>
            </a:xfrm>
            <a:prstGeom prst="rect">
              <a:avLst/>
            </a:prstGeom>
            <a:solidFill>
              <a:srgbClr val="366B7E"/>
            </a:solidFill>
            <a:ln w="635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p>
              <a:endParaRPr lang="zh-CN" altLang="en-US"/>
            </a:p>
          </p:txBody>
        </p:sp>
        <p:sp>
          <p:nvSpPr>
            <p:cNvPr id="15" name="Freeform 14"/>
            <p:cNvSpPr>
              <a:spLocks/>
            </p:cNvSpPr>
            <p:nvPr/>
          </p:nvSpPr>
          <p:spPr bwMode="auto">
            <a:xfrm rot="9198256">
              <a:off x="2650" y="3082"/>
              <a:ext cx="1056" cy="1256"/>
            </a:xfrm>
            <a:custGeom>
              <a:avLst/>
              <a:gdLst>
                <a:gd name="T0" fmla="*/ 0 w 820"/>
                <a:gd name="T1" fmla="*/ 0 h 819"/>
                <a:gd name="T2" fmla="*/ 0 w 820"/>
                <a:gd name="T3" fmla="*/ 819 h 819"/>
                <a:gd name="T4" fmla="*/ 820 w 820"/>
                <a:gd name="T5" fmla="*/ 819 h 819"/>
              </a:gdLst>
              <a:ahLst/>
              <a:cxnLst>
                <a:cxn ang="0">
                  <a:pos x="T0" y="T1"/>
                </a:cxn>
                <a:cxn ang="0">
                  <a:pos x="T2" y="T3"/>
                </a:cxn>
                <a:cxn ang="0">
                  <a:pos x="T4" y="T5"/>
                </a:cxn>
              </a:cxnLst>
              <a:rect l="0" t="0" r="r" b="b"/>
              <a:pathLst>
                <a:path w="820" h="819">
                  <a:moveTo>
                    <a:pt x="0" y="0"/>
                  </a:moveTo>
                  <a:lnTo>
                    <a:pt x="0" y="819"/>
                  </a:lnTo>
                  <a:lnTo>
                    <a:pt x="820" y="819"/>
                  </a:lnTo>
                </a:path>
              </a:pathLst>
            </a:custGeom>
            <a:noFill/>
            <a:ln w="22225" cap="flat" cmpd="sng">
              <a:solidFill>
                <a:srgbClr val="366B7E"/>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p>
              <a:endParaRPr lang="zh-CN" altLang="en-US"/>
            </a:p>
          </p:txBody>
        </p:sp>
        <p:sp>
          <p:nvSpPr>
            <p:cNvPr id="16" name="Freeform 15"/>
            <p:cNvSpPr>
              <a:spLocks/>
            </p:cNvSpPr>
            <p:nvPr/>
          </p:nvSpPr>
          <p:spPr bwMode="auto">
            <a:xfrm rot="14598256">
              <a:off x="1025" y="2647"/>
              <a:ext cx="1146" cy="1160"/>
            </a:xfrm>
            <a:custGeom>
              <a:avLst/>
              <a:gdLst>
                <a:gd name="T0" fmla="*/ 0 w 820"/>
                <a:gd name="T1" fmla="*/ 0 h 819"/>
                <a:gd name="T2" fmla="*/ 0 w 820"/>
                <a:gd name="T3" fmla="*/ 819 h 819"/>
                <a:gd name="T4" fmla="*/ 820 w 820"/>
                <a:gd name="T5" fmla="*/ 819 h 819"/>
              </a:gdLst>
              <a:ahLst/>
              <a:cxnLst>
                <a:cxn ang="0">
                  <a:pos x="T0" y="T1"/>
                </a:cxn>
                <a:cxn ang="0">
                  <a:pos x="T2" y="T3"/>
                </a:cxn>
                <a:cxn ang="0">
                  <a:pos x="T4" y="T5"/>
                </a:cxn>
              </a:cxnLst>
              <a:rect l="0" t="0" r="r" b="b"/>
              <a:pathLst>
                <a:path w="820" h="819">
                  <a:moveTo>
                    <a:pt x="0" y="0"/>
                  </a:moveTo>
                  <a:lnTo>
                    <a:pt x="0" y="819"/>
                  </a:lnTo>
                  <a:lnTo>
                    <a:pt x="820" y="819"/>
                  </a:lnTo>
                </a:path>
              </a:pathLst>
            </a:custGeom>
            <a:noFill/>
            <a:ln w="22225" cap="flat" cmpd="sng">
              <a:solidFill>
                <a:srgbClr val="366B7E"/>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p>
              <a:endParaRPr lang="zh-CN" altLang="en-US"/>
            </a:p>
          </p:txBody>
        </p:sp>
        <p:sp>
          <p:nvSpPr>
            <p:cNvPr id="17" name="Freeform 16"/>
            <p:cNvSpPr>
              <a:spLocks/>
            </p:cNvSpPr>
            <p:nvPr/>
          </p:nvSpPr>
          <p:spPr bwMode="auto">
            <a:xfrm rot="3798256" flipH="1">
              <a:off x="1411" y="991"/>
              <a:ext cx="1258" cy="1047"/>
            </a:xfrm>
            <a:custGeom>
              <a:avLst/>
              <a:gdLst>
                <a:gd name="T0" fmla="*/ 0 w 820"/>
                <a:gd name="T1" fmla="*/ 0 h 819"/>
                <a:gd name="T2" fmla="*/ 0 w 820"/>
                <a:gd name="T3" fmla="*/ 819 h 819"/>
                <a:gd name="T4" fmla="*/ 820 w 820"/>
                <a:gd name="T5" fmla="*/ 819 h 819"/>
              </a:gdLst>
              <a:ahLst/>
              <a:cxnLst>
                <a:cxn ang="0">
                  <a:pos x="T0" y="T1"/>
                </a:cxn>
                <a:cxn ang="0">
                  <a:pos x="T2" y="T3"/>
                </a:cxn>
                <a:cxn ang="0">
                  <a:pos x="T4" y="T5"/>
                </a:cxn>
              </a:cxnLst>
              <a:rect l="0" t="0" r="r" b="b"/>
              <a:pathLst>
                <a:path w="820" h="819">
                  <a:moveTo>
                    <a:pt x="0" y="0"/>
                  </a:moveTo>
                  <a:lnTo>
                    <a:pt x="0" y="819"/>
                  </a:lnTo>
                  <a:lnTo>
                    <a:pt x="820" y="819"/>
                  </a:lnTo>
                </a:path>
              </a:pathLst>
            </a:custGeom>
            <a:noFill/>
            <a:ln w="22225" cap="flat" cmpd="sng">
              <a:solidFill>
                <a:srgbClr val="366B7E"/>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p>
              <a:endParaRPr lang="zh-CN" altLang="en-US"/>
            </a:p>
          </p:txBody>
        </p:sp>
        <p:sp>
          <p:nvSpPr>
            <p:cNvPr id="18" name="Freeform 17"/>
            <p:cNvSpPr>
              <a:spLocks/>
            </p:cNvSpPr>
            <p:nvPr/>
          </p:nvSpPr>
          <p:spPr bwMode="auto">
            <a:xfrm rot="14598256" flipH="1" flipV="1">
              <a:off x="3049" y="1417"/>
              <a:ext cx="1142" cy="1159"/>
            </a:xfrm>
            <a:custGeom>
              <a:avLst/>
              <a:gdLst>
                <a:gd name="T0" fmla="*/ 0 w 820"/>
                <a:gd name="T1" fmla="*/ 0 h 819"/>
                <a:gd name="T2" fmla="*/ 0 w 820"/>
                <a:gd name="T3" fmla="*/ 819 h 819"/>
                <a:gd name="T4" fmla="*/ 820 w 820"/>
                <a:gd name="T5" fmla="*/ 819 h 819"/>
              </a:gdLst>
              <a:ahLst/>
              <a:cxnLst>
                <a:cxn ang="0">
                  <a:pos x="T0" y="T1"/>
                </a:cxn>
                <a:cxn ang="0">
                  <a:pos x="T2" y="T3"/>
                </a:cxn>
                <a:cxn ang="0">
                  <a:pos x="T4" y="T5"/>
                </a:cxn>
              </a:cxnLst>
              <a:rect l="0" t="0" r="r" b="b"/>
              <a:pathLst>
                <a:path w="820" h="819">
                  <a:moveTo>
                    <a:pt x="0" y="0"/>
                  </a:moveTo>
                  <a:lnTo>
                    <a:pt x="0" y="819"/>
                  </a:lnTo>
                  <a:lnTo>
                    <a:pt x="820" y="819"/>
                  </a:lnTo>
                </a:path>
              </a:pathLst>
            </a:custGeom>
            <a:noFill/>
            <a:ln w="22225" cap="flat" cmpd="sng">
              <a:solidFill>
                <a:srgbClr val="366B7E"/>
              </a:solidFill>
              <a:prstDash val="solid"/>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p>
              <a:endParaRPr lang="zh-CN" altLang="en-US"/>
            </a:p>
          </p:txBody>
        </p:sp>
        <p:sp>
          <p:nvSpPr>
            <p:cNvPr id="19" name="Text Box 18"/>
            <p:cNvSpPr txBox="1">
              <a:spLocks noChangeArrowheads="1"/>
            </p:cNvSpPr>
            <p:nvPr/>
          </p:nvSpPr>
          <p:spPr bwMode="auto">
            <a:xfrm>
              <a:off x="2183" y="2411"/>
              <a:ext cx="846" cy="39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spAutoFit/>
            </a:bodyPr>
            <a:lstStyle/>
            <a:p>
              <a:pPr algn="ctr">
                <a:lnSpc>
                  <a:spcPct val="80000"/>
                </a:lnSpc>
              </a:pPr>
              <a:r>
                <a:rPr lang="zh-CN" altLang="en-US" sz="2000" dirty="0">
                  <a:latin typeface="Verdana" panose="020B0604030504040204" pitchFamily="34" charset="0"/>
                  <a:ea typeface="楷体_GB2312" pitchFamily="1" charset="-122"/>
                </a:rPr>
                <a:t>差别定价</a:t>
              </a:r>
            </a:p>
            <a:p>
              <a:pPr algn="ctr">
                <a:lnSpc>
                  <a:spcPct val="80000"/>
                </a:lnSpc>
              </a:pPr>
              <a:r>
                <a:rPr lang="zh-CN" altLang="en-US" sz="2000" dirty="0">
                  <a:latin typeface="Verdana" panose="020B0604030504040204" pitchFamily="34" charset="0"/>
                  <a:ea typeface="楷体_GB2312" pitchFamily="1" charset="-122"/>
                </a:rPr>
                <a:t>主要形式</a:t>
              </a:r>
            </a:p>
          </p:txBody>
        </p:sp>
      </p:grpSp>
      <p:sp>
        <p:nvSpPr>
          <p:cNvPr id="20" name="云形 19"/>
          <p:cNvSpPr/>
          <p:nvPr/>
        </p:nvSpPr>
        <p:spPr bwMode="auto">
          <a:xfrm>
            <a:off x="4989568" y="4077073"/>
            <a:ext cx="3614880" cy="1638800"/>
          </a:xfrm>
          <a:prstGeom prst="cloud">
            <a:avLst/>
          </a:prstGeom>
          <a:solidFill>
            <a:schemeClr val="bg1"/>
          </a:solidFill>
          <a:ln w="6350" cap="flat" cmpd="sng" algn="ctr">
            <a:noFill/>
            <a:prstDash val="solid"/>
            <a:round/>
            <a:headEnd type="none" w="med" len="med"/>
            <a:tailEnd type="none" w="med" len="med"/>
          </a:ln>
          <a:effectLst>
            <a:outerShdw dist="17961" dir="2700000" algn="ctr" rotWithShape="0">
              <a:srgbClr val="808080"/>
            </a:outerShdw>
          </a:effectLst>
        </p:spPr>
        <p:txBody>
          <a:bodyPr vert="horz" wrap="none" lIns="91440" tIns="91440" rIns="91440" bIns="9144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zh-CN" altLang="en-US" sz="2400" b="0" i="0" u="none" strike="noStrike" cap="none" normalizeH="0" baseline="0" dirty="0">
                <a:ln>
                  <a:noFill/>
                </a:ln>
                <a:solidFill>
                  <a:srgbClr val="FFFF00"/>
                </a:solidFill>
                <a:effectLst/>
                <a:latin typeface="Verdana" pitchFamily="34" charset="0"/>
              </a:rPr>
              <a:t>大数据时期的价格歧视</a:t>
            </a:r>
          </a:p>
        </p:txBody>
      </p:sp>
    </p:spTree>
    <p:extLst>
      <p:ext uri="{BB962C8B-B14F-4D97-AF65-F5344CB8AC3E}">
        <p14:creationId xmlns:p14="http://schemas.microsoft.com/office/powerpoint/2010/main" val="21775282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728664" y="1308101"/>
            <a:ext cx="8094417" cy="5008564"/>
          </a:xfrm>
        </p:spPr>
        <p:txBody>
          <a:bodyPr/>
          <a:lstStyle/>
          <a:p>
            <a:pPr>
              <a:buFont typeface="Wingdings" panose="05000000000000000000" pitchFamily="2" charset="2"/>
              <a:buNone/>
            </a:pPr>
            <a:r>
              <a:rPr lang="en-US" altLang="zh-CN" sz="2400" dirty="0">
                <a:solidFill>
                  <a:srgbClr val="C00000"/>
                </a:solidFill>
                <a:latin typeface="微软雅黑" panose="020B0503020204020204" pitchFamily="34" charset="-122"/>
                <a:ea typeface="微软雅黑" panose="020B0503020204020204" pitchFamily="34" charset="-122"/>
              </a:rPr>
              <a:t> </a:t>
            </a:r>
            <a:r>
              <a:rPr lang="zh-CN" altLang="en-US" sz="2400" dirty="0">
                <a:solidFill>
                  <a:srgbClr val="C00000"/>
                </a:solidFill>
                <a:latin typeface="微软雅黑" panose="020B0503020204020204" pitchFamily="34" charset="-122"/>
                <a:ea typeface="微软雅黑" panose="020B0503020204020204" pitchFamily="34" charset="-122"/>
              </a:rPr>
              <a:t>差别定价适用条件</a:t>
            </a:r>
            <a:endParaRPr lang="zh-CN" altLang="en-US" sz="2400" dirty="0">
              <a:solidFill>
                <a:schemeClr val="accent2"/>
              </a:solidFill>
              <a:latin typeface="微软雅黑" panose="020B0503020204020204" pitchFamily="34" charset="-122"/>
              <a:ea typeface="微软雅黑" panose="020B0503020204020204" pitchFamily="34" charset="-122"/>
            </a:endParaRPr>
          </a:p>
          <a:p>
            <a:pPr lvl="1">
              <a:buFont typeface="Wingdings" panose="05000000000000000000" pitchFamily="2" charset="2"/>
              <a:buChar char="Ø"/>
            </a:pPr>
            <a:r>
              <a:rPr lang="zh-CN" altLang="en-US" sz="2400" dirty="0">
                <a:latin typeface="微软雅黑" panose="020B0503020204020204" pitchFamily="34" charset="-122"/>
                <a:ea typeface="微软雅黑" panose="020B0503020204020204" pitchFamily="34" charset="-122"/>
              </a:rPr>
              <a:t>市场必须是可以细分的，而且</a:t>
            </a:r>
            <a:r>
              <a:rPr lang="zh-CN" altLang="en-US" sz="2400" dirty="0">
                <a:solidFill>
                  <a:srgbClr val="C00000"/>
                </a:solidFill>
                <a:latin typeface="微软雅黑" panose="020B0503020204020204" pitchFamily="34" charset="-122"/>
                <a:ea typeface="微软雅黑" panose="020B0503020204020204" pitchFamily="34" charset="-122"/>
              </a:rPr>
              <a:t>各个子市场必须表现出不同的需求程度</a:t>
            </a:r>
          </a:p>
          <a:p>
            <a:pPr lvl="1">
              <a:buFont typeface="Wingdings" panose="05000000000000000000" pitchFamily="2" charset="2"/>
              <a:buChar char="Ø"/>
            </a:pPr>
            <a:r>
              <a:rPr lang="zh-CN" altLang="en-US" sz="2400" dirty="0">
                <a:latin typeface="微软雅黑" panose="020B0503020204020204" pitchFamily="34" charset="-122"/>
                <a:ea typeface="微软雅黑" panose="020B0503020204020204" pitchFamily="34" charset="-122"/>
              </a:rPr>
              <a:t>以</a:t>
            </a:r>
            <a:r>
              <a:rPr lang="zh-CN" altLang="en-US" sz="2400" dirty="0">
                <a:solidFill>
                  <a:srgbClr val="C00000"/>
                </a:solidFill>
                <a:latin typeface="微软雅黑" panose="020B0503020204020204" pitchFamily="34" charset="-122"/>
                <a:ea typeface="微软雅黑" panose="020B0503020204020204" pitchFamily="34" charset="-122"/>
              </a:rPr>
              <a:t>较低价格购买某种产品的顾客没有可能以较高价格把这种产品倒卖给别人</a:t>
            </a:r>
          </a:p>
          <a:p>
            <a:pPr lvl="1">
              <a:buFont typeface="Wingdings" panose="05000000000000000000" pitchFamily="2" charset="2"/>
              <a:buChar char="Ø"/>
            </a:pPr>
            <a:r>
              <a:rPr lang="zh-CN" altLang="en-US" sz="2400" dirty="0">
                <a:solidFill>
                  <a:srgbClr val="C00000"/>
                </a:solidFill>
                <a:latin typeface="微软雅黑" panose="020B0503020204020204" pitchFamily="34" charset="-122"/>
                <a:ea typeface="微软雅黑" panose="020B0503020204020204" pitchFamily="34" charset="-122"/>
              </a:rPr>
              <a:t>竞争者没有可能在企业以较高价格销售产品的市场上以低价竞销</a:t>
            </a:r>
          </a:p>
          <a:p>
            <a:pPr lvl="1">
              <a:buFont typeface="Wingdings" panose="05000000000000000000" pitchFamily="2" charset="2"/>
              <a:buChar char="Ø"/>
            </a:pPr>
            <a:r>
              <a:rPr lang="zh-CN" altLang="en-US" sz="2400" dirty="0">
                <a:latin typeface="微软雅黑" panose="020B0503020204020204" pitchFamily="34" charset="-122"/>
                <a:ea typeface="微软雅黑" panose="020B0503020204020204" pitchFamily="34" charset="-122"/>
              </a:rPr>
              <a:t>细分市场和控制市场的</a:t>
            </a:r>
            <a:r>
              <a:rPr lang="zh-CN" altLang="en-US" sz="2400" dirty="0">
                <a:solidFill>
                  <a:srgbClr val="C00000"/>
                </a:solidFill>
                <a:latin typeface="微软雅黑" panose="020B0503020204020204" pitchFamily="34" charset="-122"/>
                <a:ea typeface="微软雅黑" panose="020B0503020204020204" pitchFamily="34" charset="-122"/>
              </a:rPr>
              <a:t>成本费用不得超过因实行价格歧视所得额外收入</a:t>
            </a:r>
          </a:p>
          <a:p>
            <a:pPr lvl="1">
              <a:buFont typeface="Wingdings" panose="05000000000000000000" pitchFamily="2" charset="2"/>
              <a:buChar char="Ø"/>
            </a:pPr>
            <a:r>
              <a:rPr lang="zh-CN" altLang="en-US" sz="2400" dirty="0">
                <a:solidFill>
                  <a:srgbClr val="C00000"/>
                </a:solidFill>
                <a:latin typeface="微软雅黑" panose="020B0503020204020204" pitchFamily="34" charset="-122"/>
                <a:ea typeface="微软雅黑" panose="020B0503020204020204" pitchFamily="34" charset="-122"/>
              </a:rPr>
              <a:t>价格歧视不会引起顾客反感，放弃购买，影响销售</a:t>
            </a:r>
          </a:p>
          <a:p>
            <a:pPr lvl="1">
              <a:buFont typeface="Wingdings" panose="05000000000000000000" pitchFamily="2" charset="2"/>
              <a:buChar char="Ø"/>
            </a:pPr>
            <a:r>
              <a:rPr lang="zh-CN" altLang="en-US" sz="2400" dirty="0">
                <a:solidFill>
                  <a:srgbClr val="C00000"/>
                </a:solidFill>
                <a:latin typeface="微软雅黑" panose="020B0503020204020204" pitchFamily="34" charset="-122"/>
                <a:ea typeface="微软雅黑" panose="020B0503020204020204" pitchFamily="34" charset="-122"/>
              </a:rPr>
              <a:t>采取的价格歧视形式不能违法</a:t>
            </a:r>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24</a:t>
            </a:fld>
            <a:endParaRPr lang="en-GB" altLang="en-GB"/>
          </a:p>
        </p:txBody>
      </p:sp>
    </p:spTree>
    <p:extLst>
      <p:ext uri="{BB962C8B-B14F-4D97-AF65-F5344CB8AC3E}">
        <p14:creationId xmlns:p14="http://schemas.microsoft.com/office/powerpoint/2010/main" val="5995759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arn(inVertical)">
                                      <p:cBhvr>
                                        <p:cTn id="7" dur="500"/>
                                        <p:tgtEl>
                                          <p:spTgt spid="3">
                                            <p:txEl>
                                              <p:pRg st="1" end="1"/>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barn(inVertical)">
                                      <p:cBhvr>
                                        <p:cTn id="10" dur="500"/>
                                        <p:tgtEl>
                                          <p:spTgt spid="3">
                                            <p:txEl>
                                              <p:pRg st="2" end="2"/>
                                            </p:txEl>
                                          </p:spTgt>
                                        </p:tgtEl>
                                      </p:cBhvr>
                                    </p:animEffect>
                                  </p:childTnLst>
                                </p:cTn>
                              </p:par>
                              <p:par>
                                <p:cTn id="11" presetID="16" presetClass="entr" presetSubtype="21"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barn(inVertical)">
                                      <p:cBhvr>
                                        <p:cTn id="13" dur="500"/>
                                        <p:tgtEl>
                                          <p:spTgt spid="3">
                                            <p:txEl>
                                              <p:pRg st="3" end="3"/>
                                            </p:txEl>
                                          </p:spTgt>
                                        </p:tgtEl>
                                      </p:cBhvr>
                                    </p:animEffect>
                                  </p:childTnLst>
                                </p:cTn>
                              </p:par>
                              <p:par>
                                <p:cTn id="14" presetID="16" presetClass="entr" presetSubtype="21" fill="hold"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barn(inVertical)">
                                      <p:cBhvr>
                                        <p:cTn id="16" dur="500"/>
                                        <p:tgtEl>
                                          <p:spTgt spid="3">
                                            <p:txEl>
                                              <p:pRg st="4" end="4"/>
                                            </p:txEl>
                                          </p:spTgt>
                                        </p:tgtEl>
                                      </p:cBhvr>
                                    </p:animEffect>
                                  </p:childTnLst>
                                </p:cTn>
                              </p:par>
                              <p:par>
                                <p:cTn id="17" presetID="16" presetClass="entr" presetSubtype="21"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Effect transition="in" filter="barn(inVertical)">
                                      <p:cBhvr>
                                        <p:cTn id="19" dur="500"/>
                                        <p:tgtEl>
                                          <p:spTgt spid="3">
                                            <p:txEl>
                                              <p:pRg st="5" end="5"/>
                                            </p:txEl>
                                          </p:spTgt>
                                        </p:tgtEl>
                                      </p:cBhvr>
                                    </p:animEffect>
                                  </p:childTnLst>
                                </p:cTn>
                              </p:par>
                              <p:par>
                                <p:cTn id="20" presetID="16" presetClass="entr" presetSubtype="21" fill="hold" nodeType="with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barn(inVertical)">
                                      <p:cBhvr>
                                        <p:cTn id="2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728664" y="977901"/>
            <a:ext cx="8034337" cy="5338764"/>
          </a:xfrm>
        </p:spPr>
        <p:txBody>
          <a:bodyPr/>
          <a:lstStyle/>
          <a:p>
            <a:pPr marL="0" indent="0">
              <a:buNone/>
            </a:pP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3</a:t>
            </a:r>
            <a:r>
              <a:rPr lang="zh-CN" altLang="en-US" sz="2400" dirty="0">
                <a:latin typeface="微软雅黑" panose="020B0503020204020204" pitchFamily="34" charset="-122"/>
                <a:ea typeface="微软雅黑" panose="020B0503020204020204" pitchFamily="34" charset="-122"/>
              </a:rPr>
              <a:t>）反向定价法</a:t>
            </a:r>
          </a:p>
          <a:p>
            <a:pPr marL="0" indent="0">
              <a:buNone/>
            </a:pPr>
            <a:r>
              <a:rPr lang="zh-CN" altLang="en-US" sz="2400" dirty="0">
                <a:latin typeface="微软雅黑" panose="020B0503020204020204" pitchFamily="34" charset="-122"/>
                <a:ea typeface="微软雅黑" panose="020B0503020204020204" pitchFamily="34" charset="-122"/>
              </a:rPr>
              <a:t>反向定价法是企业根据消费者对商品乐意接受的最终销售价格，逆向推算出产品的批发价和零售价的一种定价方法。这种定价方法不以实际成本为依据，而以市场需求为出发点，力求使价格为消费者所接受。其计算公式为：</a:t>
            </a:r>
          </a:p>
          <a:p>
            <a:pPr marL="0" indent="0">
              <a:buNone/>
            </a:pPr>
            <a:r>
              <a:rPr lang="zh-CN" altLang="en-US" sz="2400" dirty="0">
                <a:solidFill>
                  <a:srgbClr val="C00000"/>
                </a:solidFill>
                <a:latin typeface="微软雅黑" panose="020B0503020204020204" pitchFamily="34" charset="-122"/>
                <a:ea typeface="微软雅黑" panose="020B0503020204020204" pitchFamily="34" charset="-122"/>
              </a:rPr>
              <a:t>出厂价格</a:t>
            </a:r>
            <a:r>
              <a:rPr lang="en-US" altLang="zh-CN" sz="2400" dirty="0">
                <a:solidFill>
                  <a:srgbClr val="C00000"/>
                </a:solidFill>
                <a:latin typeface="微软雅黑" panose="020B0503020204020204" pitchFamily="34" charset="-122"/>
                <a:ea typeface="微软雅黑" panose="020B0503020204020204" pitchFamily="34" charset="-122"/>
              </a:rPr>
              <a:t>=</a:t>
            </a:r>
            <a:r>
              <a:rPr lang="zh-CN" altLang="en-US" sz="2400" dirty="0">
                <a:solidFill>
                  <a:srgbClr val="C00000"/>
                </a:solidFill>
                <a:latin typeface="微软雅黑" panose="020B0503020204020204" pitchFamily="34" charset="-122"/>
                <a:ea typeface="微软雅黑" panose="020B0503020204020204" pitchFamily="34" charset="-122"/>
              </a:rPr>
              <a:t>市场零售价格</a:t>
            </a:r>
            <a:r>
              <a:rPr lang="en-US" altLang="zh-CN" sz="2400" dirty="0">
                <a:solidFill>
                  <a:srgbClr val="C00000"/>
                </a:solidFill>
                <a:latin typeface="微软雅黑" panose="020B0503020204020204" pitchFamily="34" charset="-122"/>
                <a:ea typeface="微软雅黑" panose="020B0503020204020204" pitchFamily="34" charset="-122"/>
              </a:rPr>
              <a:t>×</a:t>
            </a:r>
            <a:r>
              <a:rPr lang="zh-CN" altLang="en-US" sz="2400" dirty="0">
                <a:solidFill>
                  <a:srgbClr val="C00000"/>
                </a:solidFill>
                <a:latin typeface="微软雅黑" panose="020B0503020204020204" pitchFamily="34" charset="-122"/>
                <a:ea typeface="微软雅黑" panose="020B0503020204020204" pitchFamily="34" charset="-122"/>
              </a:rPr>
              <a:t>（</a:t>
            </a:r>
            <a:r>
              <a:rPr lang="en-US" altLang="zh-CN" sz="2400" dirty="0">
                <a:solidFill>
                  <a:srgbClr val="C00000"/>
                </a:solidFill>
                <a:latin typeface="微软雅黑" panose="020B0503020204020204" pitchFamily="34" charset="-122"/>
                <a:ea typeface="微软雅黑" panose="020B0503020204020204" pitchFamily="34" charset="-122"/>
              </a:rPr>
              <a:t>1—</a:t>
            </a:r>
            <a:r>
              <a:rPr lang="zh-CN" altLang="en-US" sz="2400" dirty="0">
                <a:solidFill>
                  <a:srgbClr val="C00000"/>
                </a:solidFill>
                <a:latin typeface="微软雅黑" panose="020B0503020204020204" pitchFamily="34" charset="-122"/>
                <a:ea typeface="微软雅黑" panose="020B0503020204020204" pitchFamily="34" charset="-122"/>
              </a:rPr>
              <a:t>批零差率）</a:t>
            </a:r>
            <a:r>
              <a:rPr lang="en-US" altLang="zh-CN" sz="2400" dirty="0">
                <a:solidFill>
                  <a:srgbClr val="C00000"/>
                </a:solidFill>
                <a:latin typeface="微软雅黑" panose="020B0503020204020204" pitchFamily="34" charset="-122"/>
                <a:ea typeface="微软雅黑" panose="020B0503020204020204" pitchFamily="34" charset="-122"/>
              </a:rPr>
              <a:t>×</a:t>
            </a:r>
            <a:r>
              <a:rPr lang="zh-CN" altLang="en-US" sz="2400" dirty="0">
                <a:solidFill>
                  <a:srgbClr val="C00000"/>
                </a:solidFill>
                <a:latin typeface="微软雅黑" panose="020B0503020204020204" pitchFamily="34" charset="-122"/>
                <a:ea typeface="微软雅黑" panose="020B0503020204020204" pitchFamily="34" charset="-122"/>
              </a:rPr>
              <a:t>（</a:t>
            </a:r>
            <a:r>
              <a:rPr lang="en-US" altLang="zh-CN" sz="2400" dirty="0">
                <a:solidFill>
                  <a:srgbClr val="C00000"/>
                </a:solidFill>
                <a:latin typeface="微软雅黑" panose="020B0503020204020204" pitchFamily="34" charset="-122"/>
                <a:ea typeface="微软雅黑" panose="020B0503020204020204" pitchFamily="34" charset="-122"/>
              </a:rPr>
              <a:t>1—</a:t>
            </a:r>
            <a:r>
              <a:rPr lang="zh-CN" altLang="en-US" sz="2400" dirty="0">
                <a:solidFill>
                  <a:srgbClr val="C00000"/>
                </a:solidFill>
                <a:latin typeface="微软雅黑" panose="020B0503020204020204" pitchFamily="34" charset="-122"/>
                <a:ea typeface="微软雅黑" panose="020B0503020204020204" pitchFamily="34" charset="-122"/>
              </a:rPr>
              <a:t>进销差率）</a:t>
            </a:r>
            <a:endParaRPr lang="en-US" altLang="zh-CN" sz="2400" dirty="0">
              <a:solidFill>
                <a:srgbClr val="C00000"/>
              </a:solidFill>
              <a:latin typeface="微软雅黑" panose="020B0503020204020204" pitchFamily="34" charset="-122"/>
              <a:ea typeface="微软雅黑" panose="020B0503020204020204" pitchFamily="34" charset="-122"/>
            </a:endParaRPr>
          </a:p>
          <a:p>
            <a:endParaRPr lang="zh-CN" altLang="en-US" dirty="0"/>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25</a:t>
            </a:fld>
            <a:endParaRPr lang="en-GB" altLang="en-GB"/>
          </a:p>
        </p:txBody>
      </p:sp>
    </p:spTree>
    <p:extLst>
      <p:ext uri="{BB962C8B-B14F-4D97-AF65-F5344CB8AC3E}">
        <p14:creationId xmlns:p14="http://schemas.microsoft.com/office/powerpoint/2010/main" val="185907537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0" indent="0">
              <a:buNone/>
            </a:pPr>
            <a:r>
              <a:rPr lang="zh-CN" altLang="en-US" sz="2400" dirty="0">
                <a:solidFill>
                  <a:schemeClr val="accent4">
                    <a:lumMod val="75000"/>
                    <a:lumOff val="25000"/>
                  </a:schemeClr>
                </a:solidFill>
              </a:rPr>
              <a:t>例如消费者对某型号汽车的可接受价格为</a:t>
            </a:r>
            <a:r>
              <a:rPr lang="en-US" altLang="zh-CN" sz="2400" dirty="0">
                <a:solidFill>
                  <a:schemeClr val="accent4">
                    <a:lumMod val="75000"/>
                    <a:lumOff val="25000"/>
                  </a:schemeClr>
                </a:solidFill>
              </a:rPr>
              <a:t>10</a:t>
            </a:r>
            <a:r>
              <a:rPr lang="zh-CN" altLang="en-US" sz="2400" dirty="0">
                <a:solidFill>
                  <a:schemeClr val="accent4">
                    <a:lumMod val="75000"/>
                    <a:lumOff val="25000"/>
                  </a:schemeClr>
                </a:solidFill>
              </a:rPr>
              <a:t>万元，汽车经销商的经营毛利率为</a:t>
            </a:r>
            <a:r>
              <a:rPr lang="en-US" altLang="zh-CN" sz="2400" dirty="0">
                <a:solidFill>
                  <a:schemeClr val="accent4">
                    <a:lumMod val="75000"/>
                    <a:lumOff val="25000"/>
                  </a:schemeClr>
                </a:solidFill>
              </a:rPr>
              <a:t>5</a:t>
            </a:r>
            <a:r>
              <a:rPr lang="zh-CN" altLang="en-US" sz="2400" dirty="0">
                <a:solidFill>
                  <a:schemeClr val="accent4">
                    <a:lumMod val="75000"/>
                    <a:lumOff val="25000"/>
                  </a:schemeClr>
                </a:solidFill>
              </a:rPr>
              <a:t>％，该型号汽车的返点率为</a:t>
            </a:r>
            <a:r>
              <a:rPr lang="en-US" altLang="zh-CN" sz="2400" dirty="0">
                <a:solidFill>
                  <a:schemeClr val="accent4">
                    <a:lumMod val="75000"/>
                    <a:lumOff val="25000"/>
                  </a:schemeClr>
                </a:solidFill>
              </a:rPr>
              <a:t>7.5</a:t>
            </a:r>
            <a:r>
              <a:rPr lang="zh-CN" altLang="en-US" sz="2400" dirty="0">
                <a:solidFill>
                  <a:schemeClr val="accent4">
                    <a:lumMod val="75000"/>
                    <a:lumOff val="25000"/>
                  </a:schemeClr>
                </a:solidFill>
              </a:rPr>
              <a:t>％，则该型号汽车的价格为：</a:t>
            </a:r>
          </a:p>
          <a:p>
            <a:pPr marL="0" indent="0">
              <a:buNone/>
            </a:pPr>
            <a:r>
              <a:rPr lang="zh-CN" altLang="en-US" sz="2400" dirty="0">
                <a:solidFill>
                  <a:schemeClr val="accent4">
                    <a:lumMod val="75000"/>
                    <a:lumOff val="25000"/>
                  </a:schemeClr>
                </a:solidFill>
              </a:rPr>
              <a:t>汽车经销商可接受价格</a:t>
            </a:r>
            <a:r>
              <a:rPr lang="en-US" altLang="zh-CN" sz="2400" dirty="0">
                <a:solidFill>
                  <a:schemeClr val="accent4">
                    <a:lumMod val="75000"/>
                    <a:lumOff val="25000"/>
                  </a:schemeClr>
                </a:solidFill>
              </a:rPr>
              <a:t>=</a:t>
            </a:r>
            <a:r>
              <a:rPr lang="zh-CN" altLang="en-US" sz="2400" dirty="0">
                <a:solidFill>
                  <a:schemeClr val="accent4">
                    <a:lumMod val="75000"/>
                    <a:lumOff val="25000"/>
                  </a:schemeClr>
                </a:solidFill>
              </a:rPr>
              <a:t>消费者可接受价格</a:t>
            </a:r>
            <a:r>
              <a:rPr lang="en-US" altLang="zh-CN" sz="2400" dirty="0">
                <a:solidFill>
                  <a:schemeClr val="accent4">
                    <a:lumMod val="75000"/>
                    <a:lumOff val="25000"/>
                  </a:schemeClr>
                </a:solidFill>
              </a:rPr>
              <a:t>×</a:t>
            </a:r>
            <a:r>
              <a:rPr lang="zh-CN" altLang="en-US" sz="2400" dirty="0">
                <a:solidFill>
                  <a:schemeClr val="accent4">
                    <a:lumMod val="75000"/>
                    <a:lumOff val="25000"/>
                  </a:schemeClr>
                </a:solidFill>
              </a:rPr>
              <a:t>（</a:t>
            </a:r>
            <a:r>
              <a:rPr lang="en-US" altLang="zh-CN" sz="2400" dirty="0">
                <a:solidFill>
                  <a:schemeClr val="accent4">
                    <a:lumMod val="75000"/>
                    <a:lumOff val="25000"/>
                  </a:schemeClr>
                </a:solidFill>
              </a:rPr>
              <a:t>1-5</a:t>
            </a:r>
            <a:r>
              <a:rPr lang="zh-CN" altLang="en-US" sz="2400" dirty="0">
                <a:solidFill>
                  <a:schemeClr val="accent4">
                    <a:lumMod val="75000"/>
                    <a:lumOff val="25000"/>
                  </a:schemeClr>
                </a:solidFill>
              </a:rPr>
              <a:t>％）</a:t>
            </a:r>
          </a:p>
          <a:p>
            <a:pPr marL="0" indent="0">
              <a:buNone/>
            </a:pPr>
            <a:r>
              <a:rPr lang="zh-CN" altLang="en-US" sz="2400" dirty="0">
                <a:solidFill>
                  <a:schemeClr val="accent4">
                    <a:lumMod val="75000"/>
                    <a:lumOff val="25000"/>
                  </a:schemeClr>
                </a:solidFill>
              </a:rPr>
              <a:t>                                    </a:t>
            </a:r>
            <a:r>
              <a:rPr lang="en-US" altLang="zh-CN" sz="2400" dirty="0">
                <a:solidFill>
                  <a:schemeClr val="accent4">
                    <a:lumMod val="75000"/>
                    <a:lumOff val="25000"/>
                  </a:schemeClr>
                </a:solidFill>
              </a:rPr>
              <a:t>=10×</a:t>
            </a:r>
            <a:r>
              <a:rPr lang="zh-CN" altLang="en-US" sz="2400" dirty="0">
                <a:solidFill>
                  <a:schemeClr val="accent4">
                    <a:lumMod val="75000"/>
                    <a:lumOff val="25000"/>
                  </a:schemeClr>
                </a:solidFill>
              </a:rPr>
              <a:t>（</a:t>
            </a:r>
            <a:r>
              <a:rPr lang="en-US" altLang="zh-CN" sz="2400" dirty="0">
                <a:solidFill>
                  <a:schemeClr val="accent4">
                    <a:lumMod val="75000"/>
                    <a:lumOff val="25000"/>
                  </a:schemeClr>
                </a:solidFill>
              </a:rPr>
              <a:t>1-5</a:t>
            </a:r>
            <a:r>
              <a:rPr lang="zh-CN" altLang="en-US" sz="2400" dirty="0">
                <a:solidFill>
                  <a:schemeClr val="accent4">
                    <a:lumMod val="75000"/>
                    <a:lumOff val="25000"/>
                  </a:schemeClr>
                </a:solidFill>
              </a:rPr>
              <a:t>％）</a:t>
            </a:r>
          </a:p>
          <a:p>
            <a:pPr marL="0" indent="0">
              <a:buNone/>
            </a:pPr>
            <a:r>
              <a:rPr lang="zh-CN" altLang="en-US" sz="2400" dirty="0">
                <a:solidFill>
                  <a:schemeClr val="accent4">
                    <a:lumMod val="75000"/>
                    <a:lumOff val="25000"/>
                  </a:schemeClr>
                </a:solidFill>
              </a:rPr>
              <a:t>                                    </a:t>
            </a:r>
            <a:r>
              <a:rPr lang="en-US" altLang="zh-CN" sz="2400" dirty="0">
                <a:solidFill>
                  <a:schemeClr val="accent4">
                    <a:lumMod val="75000"/>
                    <a:lumOff val="25000"/>
                  </a:schemeClr>
                </a:solidFill>
              </a:rPr>
              <a:t>=95000</a:t>
            </a:r>
            <a:r>
              <a:rPr lang="zh-CN" altLang="en-US" sz="2400" dirty="0">
                <a:solidFill>
                  <a:schemeClr val="accent4">
                    <a:lumMod val="75000"/>
                    <a:lumOff val="25000"/>
                  </a:schemeClr>
                </a:solidFill>
              </a:rPr>
              <a:t>元</a:t>
            </a:r>
          </a:p>
          <a:p>
            <a:pPr marL="0" indent="0">
              <a:buNone/>
            </a:pPr>
            <a:r>
              <a:rPr lang="zh-CN" altLang="en-US" sz="2400" dirty="0">
                <a:solidFill>
                  <a:schemeClr val="accent4">
                    <a:lumMod val="75000"/>
                    <a:lumOff val="25000"/>
                  </a:schemeClr>
                </a:solidFill>
              </a:rPr>
              <a:t>汽车厂商可接受价格</a:t>
            </a:r>
            <a:r>
              <a:rPr lang="en-US" altLang="zh-CN" sz="2400" dirty="0">
                <a:solidFill>
                  <a:schemeClr val="accent4">
                    <a:lumMod val="75000"/>
                    <a:lumOff val="25000"/>
                  </a:schemeClr>
                </a:solidFill>
              </a:rPr>
              <a:t>=</a:t>
            </a:r>
            <a:r>
              <a:rPr lang="zh-CN" altLang="en-US" sz="2400" dirty="0">
                <a:solidFill>
                  <a:schemeClr val="accent4">
                    <a:lumMod val="75000"/>
                    <a:lumOff val="25000"/>
                  </a:schemeClr>
                </a:solidFill>
              </a:rPr>
              <a:t>汽车经销商可接受价格</a:t>
            </a:r>
            <a:r>
              <a:rPr lang="en-US" altLang="zh-CN" sz="2400" dirty="0">
                <a:solidFill>
                  <a:schemeClr val="accent4">
                    <a:lumMod val="75000"/>
                    <a:lumOff val="25000"/>
                  </a:schemeClr>
                </a:solidFill>
              </a:rPr>
              <a:t>×</a:t>
            </a:r>
            <a:r>
              <a:rPr lang="zh-CN" altLang="en-US" sz="2400" dirty="0">
                <a:solidFill>
                  <a:schemeClr val="accent4">
                    <a:lumMod val="75000"/>
                    <a:lumOff val="25000"/>
                  </a:schemeClr>
                </a:solidFill>
              </a:rPr>
              <a:t>（</a:t>
            </a:r>
            <a:r>
              <a:rPr lang="en-US" altLang="zh-CN" sz="2400" dirty="0">
                <a:solidFill>
                  <a:schemeClr val="accent4">
                    <a:lumMod val="75000"/>
                    <a:lumOff val="25000"/>
                  </a:schemeClr>
                </a:solidFill>
              </a:rPr>
              <a:t>1-7.5</a:t>
            </a:r>
            <a:r>
              <a:rPr lang="zh-CN" altLang="en-US" sz="2400" dirty="0">
                <a:solidFill>
                  <a:schemeClr val="accent4">
                    <a:lumMod val="75000"/>
                    <a:lumOff val="25000"/>
                  </a:schemeClr>
                </a:solidFill>
              </a:rPr>
              <a:t>％）</a:t>
            </a:r>
          </a:p>
          <a:p>
            <a:pPr marL="0" indent="0">
              <a:buNone/>
            </a:pPr>
            <a:r>
              <a:rPr lang="zh-CN" altLang="en-US" sz="2400" dirty="0">
                <a:solidFill>
                  <a:schemeClr val="accent4">
                    <a:lumMod val="75000"/>
                    <a:lumOff val="25000"/>
                  </a:schemeClr>
                </a:solidFill>
              </a:rPr>
              <a:t>                                 </a:t>
            </a:r>
            <a:r>
              <a:rPr lang="en-US" altLang="zh-CN" sz="2400" dirty="0">
                <a:solidFill>
                  <a:schemeClr val="accent4">
                    <a:lumMod val="75000"/>
                    <a:lumOff val="25000"/>
                  </a:schemeClr>
                </a:solidFill>
              </a:rPr>
              <a:t>=95000×</a:t>
            </a:r>
            <a:r>
              <a:rPr lang="zh-CN" altLang="en-US" sz="2400" dirty="0">
                <a:solidFill>
                  <a:schemeClr val="accent4">
                    <a:lumMod val="75000"/>
                    <a:lumOff val="25000"/>
                  </a:schemeClr>
                </a:solidFill>
              </a:rPr>
              <a:t>（</a:t>
            </a:r>
            <a:r>
              <a:rPr lang="en-US" altLang="zh-CN" sz="2400" dirty="0">
                <a:solidFill>
                  <a:schemeClr val="accent4">
                    <a:lumMod val="75000"/>
                    <a:lumOff val="25000"/>
                  </a:schemeClr>
                </a:solidFill>
              </a:rPr>
              <a:t>1-7.5</a:t>
            </a:r>
            <a:r>
              <a:rPr lang="zh-CN" altLang="en-US" sz="2400" dirty="0">
                <a:solidFill>
                  <a:schemeClr val="accent4">
                    <a:lumMod val="75000"/>
                    <a:lumOff val="25000"/>
                  </a:schemeClr>
                </a:solidFill>
              </a:rPr>
              <a:t>％）</a:t>
            </a:r>
          </a:p>
          <a:p>
            <a:pPr marL="0" indent="0">
              <a:buNone/>
            </a:pPr>
            <a:r>
              <a:rPr lang="zh-CN" altLang="en-US" sz="2400" dirty="0">
                <a:solidFill>
                  <a:schemeClr val="accent4">
                    <a:lumMod val="75000"/>
                    <a:lumOff val="25000"/>
                  </a:schemeClr>
                </a:solidFill>
              </a:rPr>
              <a:t>                                 </a:t>
            </a:r>
            <a:r>
              <a:rPr lang="en-US" altLang="zh-CN" sz="2400" dirty="0">
                <a:solidFill>
                  <a:schemeClr val="accent4">
                    <a:lumMod val="75000"/>
                    <a:lumOff val="25000"/>
                  </a:schemeClr>
                </a:solidFill>
              </a:rPr>
              <a:t>=87875</a:t>
            </a:r>
            <a:r>
              <a:rPr lang="zh-CN" altLang="en-US" sz="2400" dirty="0">
                <a:solidFill>
                  <a:schemeClr val="accent4">
                    <a:lumMod val="75000"/>
                    <a:lumOff val="25000"/>
                  </a:schemeClr>
                </a:solidFill>
              </a:rPr>
              <a:t>元</a:t>
            </a:r>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26</a:t>
            </a:fld>
            <a:endParaRPr lang="en-GB" altLang="en-GB"/>
          </a:p>
        </p:txBody>
      </p:sp>
    </p:spTree>
    <p:extLst>
      <p:ext uri="{BB962C8B-B14F-4D97-AF65-F5344CB8AC3E}">
        <p14:creationId xmlns:p14="http://schemas.microsoft.com/office/powerpoint/2010/main" val="362324719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0" indent="0">
              <a:lnSpc>
                <a:spcPct val="110000"/>
              </a:lnSpc>
              <a:buNone/>
            </a:pPr>
            <a:r>
              <a:rPr lang="en-US" altLang="zh-CN" sz="2400" dirty="0">
                <a:latin typeface="微软雅黑" panose="020B0503020204020204" pitchFamily="34" charset="-122"/>
                <a:ea typeface="微软雅黑" panose="020B0503020204020204" pitchFamily="34" charset="-122"/>
              </a:rPr>
              <a:t>3.</a:t>
            </a:r>
            <a:r>
              <a:rPr lang="zh-CN" altLang="en-US" sz="2400" dirty="0">
                <a:latin typeface="微软雅黑" panose="020B0503020204020204" pitchFamily="34" charset="-122"/>
                <a:ea typeface="微软雅黑" panose="020B0503020204020204" pitchFamily="34" charset="-122"/>
              </a:rPr>
              <a:t>竞争导向定价法</a:t>
            </a:r>
          </a:p>
          <a:p>
            <a:pPr marL="0" indent="0">
              <a:lnSpc>
                <a:spcPct val="110000"/>
              </a:lnSpc>
              <a:buNone/>
            </a:pPr>
            <a:r>
              <a:rPr lang="zh-CN" altLang="en-US" sz="2400" dirty="0">
                <a:latin typeface="微软雅黑" panose="020B0503020204020204" pitchFamily="34" charset="-122"/>
                <a:ea typeface="微软雅黑" panose="020B0503020204020204" pitchFamily="34" charset="-122"/>
              </a:rPr>
              <a:t>竞争导向定价法是一种以竞争对手的价格为基础，根据竞争双方的力量等情况作对比后，企业制定比竞争者的价格或高或低或相同的价格，以达到增加利润、扩大销售量或者提高市场占有率目标的定价方法。常用的方法有以下几种。</a:t>
            </a:r>
          </a:p>
          <a:p>
            <a:pPr marL="0" indent="0">
              <a:lnSpc>
                <a:spcPct val="110000"/>
              </a:lnSpc>
              <a:buNone/>
            </a:pP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1</a:t>
            </a:r>
            <a:r>
              <a:rPr lang="zh-CN" altLang="en-US" sz="2400" dirty="0">
                <a:latin typeface="微软雅黑" panose="020B0503020204020204" pitchFamily="34" charset="-122"/>
                <a:ea typeface="微软雅黑" panose="020B0503020204020204" pitchFamily="34" charset="-122"/>
              </a:rPr>
              <a:t>）随行就市定价法</a:t>
            </a:r>
          </a:p>
          <a:p>
            <a:pPr marL="0" indent="0">
              <a:lnSpc>
                <a:spcPct val="110000"/>
              </a:lnSpc>
              <a:buNone/>
            </a:pP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2</a:t>
            </a:r>
            <a:r>
              <a:rPr lang="zh-CN" altLang="en-US" sz="2400" dirty="0">
                <a:latin typeface="微软雅黑" panose="020B0503020204020204" pitchFamily="34" charset="-122"/>
                <a:ea typeface="微软雅黑" panose="020B0503020204020204" pitchFamily="34" charset="-122"/>
              </a:rPr>
              <a:t>）排外定价法</a:t>
            </a:r>
          </a:p>
          <a:p>
            <a:pPr marL="0" indent="0">
              <a:lnSpc>
                <a:spcPct val="110000"/>
              </a:lnSpc>
              <a:buNone/>
            </a:pP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3</a:t>
            </a:r>
            <a:r>
              <a:rPr lang="zh-CN" altLang="en-US" sz="2400" dirty="0">
                <a:latin typeface="微软雅黑" panose="020B0503020204020204" pitchFamily="34" charset="-122"/>
                <a:ea typeface="微软雅黑" panose="020B0503020204020204" pitchFamily="34" charset="-122"/>
              </a:rPr>
              <a:t>）竞争投标定价法</a:t>
            </a:r>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27</a:t>
            </a:fld>
            <a:endParaRPr lang="en-GB" altLang="en-GB"/>
          </a:p>
        </p:txBody>
      </p:sp>
    </p:spTree>
    <p:extLst>
      <p:ext uri="{BB962C8B-B14F-4D97-AF65-F5344CB8AC3E}">
        <p14:creationId xmlns:p14="http://schemas.microsoft.com/office/powerpoint/2010/main" val="377712814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725452" y="1007662"/>
            <a:ext cx="8034337" cy="5008564"/>
          </a:xfrm>
        </p:spPr>
        <p:txBody>
          <a:bodyPr/>
          <a:lstStyle/>
          <a:p>
            <a:pPr marL="0" indent="0">
              <a:buNone/>
            </a:pPr>
            <a:r>
              <a:rPr lang="en-US" altLang="zh-CN" sz="2400" dirty="0">
                <a:latin typeface="微软雅黑" panose="020B0503020204020204" pitchFamily="34" charset="-122"/>
                <a:ea typeface="微软雅黑" panose="020B0503020204020204" pitchFamily="34" charset="-122"/>
              </a:rPr>
              <a:t>8.3.2</a:t>
            </a:r>
            <a:r>
              <a:rPr lang="zh-CN" altLang="en-US" sz="2400" dirty="0">
                <a:latin typeface="微软雅黑" panose="020B0503020204020204" pitchFamily="34" charset="-122"/>
                <a:ea typeface="微软雅黑" panose="020B0503020204020204" pitchFamily="34" charset="-122"/>
              </a:rPr>
              <a:t>汽车定价策略</a:t>
            </a:r>
          </a:p>
          <a:p>
            <a:pPr marL="0" indent="0">
              <a:buNone/>
            </a:pPr>
            <a:r>
              <a:rPr lang="en-US" altLang="zh-CN" sz="2400" dirty="0">
                <a:solidFill>
                  <a:srgbClr val="C00000"/>
                </a:solidFill>
                <a:latin typeface="微软雅黑" panose="020B0503020204020204" pitchFamily="34" charset="-122"/>
                <a:ea typeface="微软雅黑" panose="020B0503020204020204" pitchFamily="34" charset="-122"/>
              </a:rPr>
              <a:t>1.</a:t>
            </a:r>
            <a:r>
              <a:rPr lang="zh-CN" altLang="en-US" sz="2400" dirty="0">
                <a:solidFill>
                  <a:srgbClr val="C00000"/>
                </a:solidFill>
                <a:latin typeface="微软雅黑" panose="020B0503020204020204" pitchFamily="34" charset="-122"/>
                <a:ea typeface="微软雅黑" panose="020B0503020204020204" pitchFamily="34" charset="-122"/>
              </a:rPr>
              <a:t>汽车新产品定价策略</a:t>
            </a:r>
          </a:p>
          <a:p>
            <a:pPr marL="0" indent="0">
              <a:buNone/>
            </a:pPr>
            <a:r>
              <a:rPr lang="zh-CN" altLang="en-US" sz="2400" dirty="0">
                <a:solidFill>
                  <a:srgbClr val="C00000"/>
                </a:solidFill>
                <a:latin typeface="微软雅黑" panose="020B0503020204020204" pitchFamily="34" charset="-122"/>
                <a:ea typeface="微软雅黑" panose="020B0503020204020204" pitchFamily="34" charset="-122"/>
              </a:rPr>
              <a:t>（</a:t>
            </a:r>
            <a:r>
              <a:rPr lang="en-US" altLang="zh-CN" sz="2400" dirty="0">
                <a:solidFill>
                  <a:srgbClr val="C00000"/>
                </a:solidFill>
                <a:latin typeface="微软雅黑" panose="020B0503020204020204" pitchFamily="34" charset="-122"/>
                <a:ea typeface="微软雅黑" panose="020B0503020204020204" pitchFamily="34" charset="-122"/>
              </a:rPr>
              <a:t>1</a:t>
            </a:r>
            <a:r>
              <a:rPr lang="zh-CN" altLang="en-US" sz="2400" dirty="0">
                <a:solidFill>
                  <a:srgbClr val="C00000"/>
                </a:solidFill>
                <a:latin typeface="微软雅黑" panose="020B0503020204020204" pitchFamily="34" charset="-122"/>
                <a:ea typeface="微软雅黑" panose="020B0503020204020204" pitchFamily="34" charset="-122"/>
              </a:rPr>
              <a:t>）高价策略</a:t>
            </a:r>
            <a:endParaRPr lang="en-US" altLang="zh-CN" sz="2400" dirty="0">
              <a:solidFill>
                <a:srgbClr val="C00000"/>
              </a:solidFill>
              <a:latin typeface="微软雅黑" panose="020B0503020204020204" pitchFamily="34" charset="-122"/>
              <a:ea typeface="微软雅黑" panose="020B0503020204020204" pitchFamily="34" charset="-122"/>
            </a:endParaRPr>
          </a:p>
          <a:p>
            <a:pPr marL="0" indent="0">
              <a:buNone/>
            </a:pPr>
            <a:r>
              <a:rPr lang="zh-CN" altLang="en-US" sz="2400" dirty="0">
                <a:solidFill>
                  <a:srgbClr val="C00000"/>
                </a:solidFill>
                <a:latin typeface="微软雅黑" panose="020B0503020204020204" pitchFamily="34" charset="-122"/>
                <a:ea typeface="微软雅黑" panose="020B0503020204020204" pitchFamily="34" charset="-122"/>
              </a:rPr>
              <a:t>高价策略有下列前提条件</a:t>
            </a:r>
            <a:r>
              <a:rPr lang="en-US" altLang="zh-CN" sz="2400" dirty="0">
                <a:solidFill>
                  <a:srgbClr val="C00000"/>
                </a:solidFill>
                <a:latin typeface="微软雅黑" panose="020B0503020204020204" pitchFamily="34" charset="-122"/>
                <a:ea typeface="微软雅黑" panose="020B0503020204020204" pitchFamily="34" charset="-122"/>
              </a:rPr>
              <a:t>:</a:t>
            </a:r>
          </a:p>
          <a:p>
            <a:pPr>
              <a:buFont typeface="Wingdings" panose="05000000000000000000" pitchFamily="2" charset="2"/>
              <a:buChar char="Ø"/>
            </a:pPr>
            <a:r>
              <a:rPr lang="zh-CN" altLang="en-US" sz="2200" dirty="0">
                <a:latin typeface="微软雅黑" panose="020B0503020204020204" pitchFamily="34" charset="-122"/>
                <a:ea typeface="微软雅黑" panose="020B0503020204020204" pitchFamily="34" charset="-122"/>
              </a:rPr>
              <a:t>新产品生产能力有限，高价有利于控制市场需求量</a:t>
            </a:r>
          </a:p>
          <a:p>
            <a:pPr>
              <a:buFont typeface="Wingdings" panose="05000000000000000000" pitchFamily="2" charset="2"/>
              <a:buChar char="Ø"/>
            </a:pPr>
            <a:r>
              <a:rPr lang="zh-CN" altLang="en-US" sz="2200" dirty="0">
                <a:latin typeface="微软雅黑" panose="020B0503020204020204" pitchFamily="34" charset="-122"/>
                <a:ea typeface="微软雅黑" panose="020B0503020204020204" pitchFamily="34" charset="-122"/>
              </a:rPr>
              <a:t>新产品成本较高，暂时难以立即降低价格，且索取高价存在好处</a:t>
            </a:r>
          </a:p>
          <a:p>
            <a:pPr>
              <a:buFont typeface="Wingdings" panose="05000000000000000000" pitchFamily="2" charset="2"/>
              <a:buChar char="Ø"/>
            </a:pPr>
            <a:r>
              <a:rPr lang="zh-CN" altLang="en-US" sz="2200" dirty="0">
                <a:latin typeface="微软雅黑" panose="020B0503020204020204" pitchFamily="34" charset="-122"/>
                <a:ea typeface="微软雅黑" panose="020B0503020204020204" pitchFamily="34" charset="-122"/>
              </a:rPr>
              <a:t>新产品较难仿制，竞争性小，需求价格弹性相对不高</a:t>
            </a:r>
          </a:p>
          <a:p>
            <a:pPr>
              <a:buFont typeface="Wingdings" panose="05000000000000000000" pitchFamily="2" charset="2"/>
              <a:buChar char="Ø"/>
            </a:pPr>
            <a:r>
              <a:rPr lang="zh-CN" altLang="en-US" sz="2200" dirty="0">
                <a:latin typeface="微软雅黑" panose="020B0503020204020204" pitchFamily="34" charset="-122"/>
                <a:ea typeface="微软雅黑" panose="020B0503020204020204" pitchFamily="34" charset="-122"/>
              </a:rPr>
              <a:t>高价不会使用户产生牟取暴利的感觉</a:t>
            </a:r>
          </a:p>
          <a:p>
            <a:pPr>
              <a:buFont typeface="Wingdings" panose="05000000000000000000" pitchFamily="2" charset="2"/>
              <a:buChar char="Ø"/>
            </a:pPr>
            <a:r>
              <a:rPr lang="zh-CN" altLang="en-US" sz="2200" dirty="0">
                <a:latin typeface="微软雅黑" panose="020B0503020204020204" pitchFamily="34" charset="-122"/>
                <a:ea typeface="微软雅黑" panose="020B0503020204020204" pitchFamily="34" charset="-122"/>
              </a:rPr>
              <a:t>产品的用途、质量、性能或款式等产品要素，与高价格相符合</a:t>
            </a:r>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28</a:t>
            </a:fld>
            <a:endParaRPr lang="en-GB" altLang="en-GB"/>
          </a:p>
        </p:txBody>
      </p:sp>
    </p:spTree>
    <p:extLst>
      <p:ext uri="{BB962C8B-B14F-4D97-AF65-F5344CB8AC3E}">
        <p14:creationId xmlns:p14="http://schemas.microsoft.com/office/powerpoint/2010/main" val="26483504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barn(inVertical)">
                                      <p:cBhvr>
                                        <p:cTn id="7" dur="500"/>
                                        <p:tgtEl>
                                          <p:spTgt spid="3">
                                            <p:txEl>
                                              <p:pRg st="4" end="4"/>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3">
                                            <p:txEl>
                                              <p:pRg st="5" end="5"/>
                                            </p:txEl>
                                          </p:spTgt>
                                        </p:tgtEl>
                                        <p:attrNameLst>
                                          <p:attrName>style.visibility</p:attrName>
                                        </p:attrNameLst>
                                      </p:cBhvr>
                                      <p:to>
                                        <p:strVal val="visible"/>
                                      </p:to>
                                    </p:set>
                                    <p:animEffect transition="in" filter="barn(inVertical)">
                                      <p:cBhvr>
                                        <p:cTn id="10" dur="500"/>
                                        <p:tgtEl>
                                          <p:spTgt spid="3">
                                            <p:txEl>
                                              <p:pRg st="5" end="5"/>
                                            </p:txEl>
                                          </p:spTgt>
                                        </p:tgtEl>
                                      </p:cBhvr>
                                    </p:animEffect>
                                  </p:childTnLst>
                                </p:cTn>
                              </p:par>
                              <p:par>
                                <p:cTn id="11" presetID="16" presetClass="entr" presetSubtype="21" fill="hold" nodeType="withEffect">
                                  <p:stCondLst>
                                    <p:cond delay="0"/>
                                  </p:stCondLst>
                                  <p:childTnLst>
                                    <p:set>
                                      <p:cBhvr>
                                        <p:cTn id="12" dur="1" fill="hold">
                                          <p:stCondLst>
                                            <p:cond delay="0"/>
                                          </p:stCondLst>
                                        </p:cTn>
                                        <p:tgtEl>
                                          <p:spTgt spid="3">
                                            <p:txEl>
                                              <p:pRg st="6" end="6"/>
                                            </p:txEl>
                                          </p:spTgt>
                                        </p:tgtEl>
                                        <p:attrNameLst>
                                          <p:attrName>style.visibility</p:attrName>
                                        </p:attrNameLst>
                                      </p:cBhvr>
                                      <p:to>
                                        <p:strVal val="visible"/>
                                      </p:to>
                                    </p:set>
                                    <p:animEffect transition="in" filter="barn(inVertical)">
                                      <p:cBhvr>
                                        <p:cTn id="13" dur="500"/>
                                        <p:tgtEl>
                                          <p:spTgt spid="3">
                                            <p:txEl>
                                              <p:pRg st="6" end="6"/>
                                            </p:txEl>
                                          </p:spTgt>
                                        </p:tgtEl>
                                      </p:cBhvr>
                                    </p:animEffect>
                                  </p:childTnLst>
                                </p:cTn>
                              </p:par>
                              <p:par>
                                <p:cTn id="14" presetID="16" presetClass="entr" presetSubtype="21" fill="hold" nodeType="withEffect">
                                  <p:stCondLst>
                                    <p:cond delay="0"/>
                                  </p:stCondLst>
                                  <p:childTnLst>
                                    <p:set>
                                      <p:cBhvr>
                                        <p:cTn id="15" dur="1" fill="hold">
                                          <p:stCondLst>
                                            <p:cond delay="0"/>
                                          </p:stCondLst>
                                        </p:cTn>
                                        <p:tgtEl>
                                          <p:spTgt spid="3">
                                            <p:txEl>
                                              <p:pRg st="7" end="7"/>
                                            </p:txEl>
                                          </p:spTgt>
                                        </p:tgtEl>
                                        <p:attrNameLst>
                                          <p:attrName>style.visibility</p:attrName>
                                        </p:attrNameLst>
                                      </p:cBhvr>
                                      <p:to>
                                        <p:strVal val="visible"/>
                                      </p:to>
                                    </p:set>
                                    <p:animEffect transition="in" filter="barn(inVertical)">
                                      <p:cBhvr>
                                        <p:cTn id="16" dur="500"/>
                                        <p:tgtEl>
                                          <p:spTgt spid="3">
                                            <p:txEl>
                                              <p:pRg st="7" end="7"/>
                                            </p:txEl>
                                          </p:spTgt>
                                        </p:tgtEl>
                                      </p:cBhvr>
                                    </p:animEffect>
                                  </p:childTnLst>
                                </p:cTn>
                              </p:par>
                              <p:par>
                                <p:cTn id="17" presetID="16" presetClass="entr" presetSubtype="21" fill="hold" nodeType="withEffect">
                                  <p:stCondLst>
                                    <p:cond delay="0"/>
                                  </p:stCondLst>
                                  <p:childTnLst>
                                    <p:set>
                                      <p:cBhvr>
                                        <p:cTn id="18" dur="1" fill="hold">
                                          <p:stCondLst>
                                            <p:cond delay="0"/>
                                          </p:stCondLst>
                                        </p:cTn>
                                        <p:tgtEl>
                                          <p:spTgt spid="3">
                                            <p:txEl>
                                              <p:pRg st="8" end="8"/>
                                            </p:txEl>
                                          </p:spTgt>
                                        </p:tgtEl>
                                        <p:attrNameLst>
                                          <p:attrName>style.visibility</p:attrName>
                                        </p:attrNameLst>
                                      </p:cBhvr>
                                      <p:to>
                                        <p:strVal val="visible"/>
                                      </p:to>
                                    </p:set>
                                    <p:animEffect transition="in" filter="barn(inVertical)">
                                      <p:cBhvr>
                                        <p:cTn id="19"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40481" y="548680"/>
            <a:ext cx="8097629" cy="619126"/>
          </a:xfrm>
        </p:spPr>
        <p:txBody>
          <a:bodyPr/>
          <a:lstStyle/>
          <a:p>
            <a:endParaRPr lang="zh-CN" altLang="en-US"/>
          </a:p>
        </p:txBody>
      </p:sp>
      <p:sp>
        <p:nvSpPr>
          <p:cNvPr id="3" name="内容占位符 2"/>
          <p:cNvSpPr>
            <a:spLocks noGrp="1"/>
          </p:cNvSpPr>
          <p:nvPr>
            <p:ph idx="1"/>
          </p:nvPr>
        </p:nvSpPr>
        <p:spPr/>
        <p:txBody>
          <a:bodyPr/>
          <a:lstStyle/>
          <a:p>
            <a:pPr marL="0" indent="0">
              <a:lnSpc>
                <a:spcPct val="110000"/>
              </a:lnSpc>
              <a:buNone/>
            </a:pPr>
            <a:r>
              <a:rPr lang="zh-CN" altLang="zh-CN" sz="2200" dirty="0">
                <a:solidFill>
                  <a:srgbClr val="C00000"/>
                </a:solidFill>
                <a:latin typeface="微软雅黑" panose="020B0503020204020204" pitchFamily="34" charset="-122"/>
                <a:ea typeface="微软雅黑" panose="020B0503020204020204" pitchFamily="34" charset="-122"/>
              </a:rPr>
              <a:t>优点：</a:t>
            </a:r>
            <a:endParaRPr lang="en-US" altLang="zh-CN" sz="2200" dirty="0">
              <a:solidFill>
                <a:srgbClr val="C00000"/>
              </a:solidFill>
              <a:latin typeface="微软雅黑" panose="020B0503020204020204" pitchFamily="34" charset="-122"/>
              <a:ea typeface="微软雅黑" panose="020B0503020204020204" pitchFamily="34" charset="-122"/>
            </a:endParaRPr>
          </a:p>
          <a:p>
            <a:pPr>
              <a:lnSpc>
                <a:spcPct val="110000"/>
              </a:lnSpc>
              <a:buFont typeface="Wingdings" panose="05000000000000000000" pitchFamily="2" charset="2"/>
              <a:buChar char="Ø"/>
            </a:pPr>
            <a:r>
              <a:rPr lang="zh-CN" altLang="zh-CN" sz="2200" dirty="0">
                <a:latin typeface="微软雅黑" panose="020B0503020204020204" pitchFamily="34" charset="-122"/>
                <a:ea typeface="微软雅黑" panose="020B0503020204020204" pitchFamily="34" charset="-122"/>
              </a:rPr>
              <a:t>提高产品身价，创造高价、优质的品牌形象；</a:t>
            </a:r>
            <a:endParaRPr lang="en-US" altLang="zh-CN" sz="2200" dirty="0">
              <a:latin typeface="微软雅黑" panose="020B0503020204020204" pitchFamily="34" charset="-122"/>
              <a:ea typeface="微软雅黑" panose="020B0503020204020204" pitchFamily="34" charset="-122"/>
            </a:endParaRPr>
          </a:p>
          <a:p>
            <a:pPr>
              <a:lnSpc>
                <a:spcPct val="110000"/>
              </a:lnSpc>
              <a:buFont typeface="Wingdings" panose="05000000000000000000" pitchFamily="2" charset="2"/>
              <a:buChar char="Ø"/>
            </a:pPr>
            <a:r>
              <a:rPr lang="zh-CN" altLang="zh-CN" sz="2200" dirty="0">
                <a:latin typeface="微软雅黑" panose="020B0503020204020204" pitchFamily="34" charset="-122"/>
                <a:ea typeface="微软雅黑" panose="020B0503020204020204" pitchFamily="34" charset="-122"/>
              </a:rPr>
              <a:t>另一方面上市初的高价，使企业在汽车产品进入成熟期时可以拥有较大的调价余地，以保持企业的竞争力。</a:t>
            </a:r>
          </a:p>
          <a:p>
            <a:pPr marL="0" indent="0">
              <a:lnSpc>
                <a:spcPct val="110000"/>
              </a:lnSpc>
              <a:buNone/>
            </a:pPr>
            <a:r>
              <a:rPr lang="zh-CN" altLang="zh-CN" sz="2200" dirty="0">
                <a:solidFill>
                  <a:srgbClr val="C00000"/>
                </a:solidFill>
                <a:latin typeface="微软雅黑" panose="020B0503020204020204" pitchFamily="34" charset="-122"/>
                <a:ea typeface="微软雅黑" panose="020B0503020204020204" pitchFamily="34" charset="-122"/>
              </a:rPr>
              <a:t>缺点：</a:t>
            </a:r>
            <a:endParaRPr lang="en-US" altLang="zh-CN" sz="2200" dirty="0">
              <a:solidFill>
                <a:srgbClr val="C00000"/>
              </a:solidFill>
              <a:latin typeface="微软雅黑" panose="020B0503020204020204" pitchFamily="34" charset="-122"/>
              <a:ea typeface="微软雅黑" panose="020B0503020204020204" pitchFamily="34" charset="-122"/>
            </a:endParaRPr>
          </a:p>
          <a:p>
            <a:pPr>
              <a:lnSpc>
                <a:spcPct val="110000"/>
              </a:lnSpc>
              <a:buFont typeface="Wingdings" panose="05000000000000000000" pitchFamily="2" charset="2"/>
              <a:buChar char="Ø"/>
            </a:pPr>
            <a:r>
              <a:rPr lang="zh-CN" altLang="zh-CN" sz="2200" dirty="0">
                <a:latin typeface="微软雅黑" panose="020B0503020204020204" pitchFamily="34" charset="-122"/>
                <a:ea typeface="微软雅黑" panose="020B0503020204020204" pitchFamily="34" charset="-122"/>
              </a:rPr>
              <a:t>一方面过高的价格不利于市场开拓，会在一定程度上抑制销量，导致大量竞争者涌入，仿制品、替代品大量出现，迫使企业降价；</a:t>
            </a:r>
            <a:endParaRPr lang="en-US" altLang="zh-CN" sz="2200" dirty="0">
              <a:latin typeface="微软雅黑" panose="020B0503020204020204" pitchFamily="34" charset="-122"/>
              <a:ea typeface="微软雅黑" panose="020B0503020204020204" pitchFamily="34" charset="-122"/>
            </a:endParaRPr>
          </a:p>
          <a:p>
            <a:pPr>
              <a:lnSpc>
                <a:spcPct val="110000"/>
              </a:lnSpc>
              <a:buFont typeface="Wingdings" panose="05000000000000000000" pitchFamily="2" charset="2"/>
              <a:buChar char="Ø"/>
            </a:pPr>
            <a:r>
              <a:rPr lang="zh-CN" altLang="zh-CN" sz="2200" dirty="0">
                <a:latin typeface="微软雅黑" panose="020B0503020204020204" pitchFamily="34" charset="-122"/>
                <a:ea typeface="微软雅黑" panose="020B0503020204020204" pitchFamily="34" charset="-122"/>
              </a:rPr>
              <a:t>另一方面价格过分高于价值，易造成消费者的反对和抵制，引发大量批评和一系列的公关问题。</a:t>
            </a:r>
          </a:p>
          <a:p>
            <a:pPr lvl="0"/>
            <a:endParaRPr lang="zh-CN" altLang="en-US" dirty="0"/>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29</a:t>
            </a:fld>
            <a:endParaRPr lang="en-GB" altLang="en-GB"/>
          </a:p>
        </p:txBody>
      </p:sp>
    </p:spTree>
    <p:extLst>
      <p:ext uri="{BB962C8B-B14F-4D97-AF65-F5344CB8AC3E}">
        <p14:creationId xmlns:p14="http://schemas.microsoft.com/office/powerpoint/2010/main" val="26145351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arn(inVertical)">
                                      <p:cBhvr>
                                        <p:cTn id="7" dur="500"/>
                                        <p:tgtEl>
                                          <p:spTgt spid="3">
                                            <p:txEl>
                                              <p:pRg st="1" end="1"/>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barn(inVertical)">
                                      <p:cBhvr>
                                        <p:cTn id="10" dur="500"/>
                                        <p:tgtEl>
                                          <p:spTgt spid="3">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animEffect transition="in" filter="barn(inVertical)">
                                      <p:cBhvr>
                                        <p:cTn id="15" dur="500"/>
                                        <p:tgtEl>
                                          <p:spTgt spid="3">
                                            <p:txEl>
                                              <p:pRg st="4" end="4"/>
                                            </p:txEl>
                                          </p:spTgt>
                                        </p:tgtEl>
                                      </p:cBhvr>
                                    </p:animEffect>
                                  </p:childTnLst>
                                </p:cTn>
                              </p:par>
                              <p:par>
                                <p:cTn id="16" presetID="16" presetClass="entr" presetSubtype="21" fill="hold" nodeType="withEffect">
                                  <p:stCondLst>
                                    <p:cond delay="0"/>
                                  </p:stCondLst>
                                  <p:childTnLst>
                                    <p:set>
                                      <p:cBhvr>
                                        <p:cTn id="17" dur="1" fill="hold">
                                          <p:stCondLst>
                                            <p:cond delay="0"/>
                                          </p:stCondLst>
                                        </p:cTn>
                                        <p:tgtEl>
                                          <p:spTgt spid="3">
                                            <p:txEl>
                                              <p:pRg st="5" end="5"/>
                                            </p:txEl>
                                          </p:spTgt>
                                        </p:tgtEl>
                                        <p:attrNameLst>
                                          <p:attrName>style.visibility</p:attrName>
                                        </p:attrNameLst>
                                      </p:cBhvr>
                                      <p:to>
                                        <p:strVal val="visible"/>
                                      </p:to>
                                    </p:set>
                                    <p:animEffect transition="in" filter="barn(inVertical)">
                                      <p:cBhvr>
                                        <p:cTn id="18"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0" indent="0">
              <a:lnSpc>
                <a:spcPct val="110000"/>
              </a:lnSpc>
              <a:buNone/>
            </a:pPr>
            <a:r>
              <a:rPr lang="zh-CN" altLang="en-US" sz="2400" dirty="0">
                <a:latin typeface="微软雅黑" panose="020B0503020204020204" pitchFamily="34" charset="-122"/>
                <a:ea typeface="微软雅黑" panose="020B0503020204020204" pitchFamily="34" charset="-122"/>
              </a:rPr>
              <a:t>４</a:t>
            </a:r>
            <a:r>
              <a:rPr lang="en-US" altLang="zh-CN" sz="2400" dirty="0">
                <a:latin typeface="微软雅黑" panose="020B0503020204020204" pitchFamily="34" charset="-122"/>
                <a:ea typeface="微软雅黑" panose="020B0503020204020204" pitchFamily="34" charset="-122"/>
              </a:rPr>
              <a:t>) </a:t>
            </a:r>
            <a:r>
              <a:rPr lang="zh-CN" altLang="en-US" sz="2400" dirty="0">
                <a:solidFill>
                  <a:srgbClr val="C00000"/>
                </a:solidFill>
                <a:latin typeface="微软雅黑" panose="020B0503020204020204" pitchFamily="34" charset="-122"/>
                <a:ea typeface="微软雅黑" panose="020B0503020204020204" pitchFamily="34" charset="-122"/>
              </a:rPr>
              <a:t>单位固定成本</a:t>
            </a:r>
            <a:endParaRPr lang="en-US" altLang="zh-CN" sz="2400" dirty="0">
              <a:solidFill>
                <a:srgbClr val="C00000"/>
              </a:solidFill>
              <a:latin typeface="微软雅黑" panose="020B0503020204020204" pitchFamily="34" charset="-122"/>
              <a:ea typeface="微软雅黑" panose="020B0503020204020204" pitchFamily="34" charset="-122"/>
            </a:endParaRPr>
          </a:p>
          <a:p>
            <a:pPr marL="0" indent="0">
              <a:lnSpc>
                <a:spcPct val="110000"/>
              </a:lnSpc>
              <a:buNone/>
            </a:pPr>
            <a:r>
              <a:rPr lang="zh-CN" altLang="en-US" sz="2400" dirty="0">
                <a:solidFill>
                  <a:srgbClr val="C00000"/>
                </a:solidFill>
                <a:latin typeface="微软雅黑" panose="020B0503020204020204" pitchFamily="34" charset="-122"/>
                <a:ea typeface="微软雅黑" panose="020B0503020204020204" pitchFamily="34" charset="-122"/>
              </a:rPr>
              <a:t>单位固定成本是指单位产品所包含的固定成本， 即固定成本与总产量之比，它随产量的增加而减少。</a:t>
            </a:r>
          </a:p>
          <a:p>
            <a:pPr marL="0" indent="0">
              <a:lnSpc>
                <a:spcPct val="110000"/>
              </a:lnSpc>
              <a:buNone/>
            </a:pPr>
            <a:r>
              <a:rPr lang="zh-CN" altLang="en-US" sz="2400" dirty="0">
                <a:latin typeface="微软雅黑" panose="020B0503020204020204" pitchFamily="34" charset="-122"/>
                <a:ea typeface="微软雅黑" panose="020B0503020204020204" pitchFamily="34" charset="-122"/>
              </a:rPr>
              <a:t>５</a:t>
            </a:r>
            <a:r>
              <a:rPr lang="en-US" altLang="zh-CN" sz="2400" dirty="0">
                <a:latin typeface="微软雅黑" panose="020B0503020204020204" pitchFamily="34" charset="-122"/>
                <a:ea typeface="微软雅黑" panose="020B0503020204020204" pitchFamily="34" charset="-122"/>
              </a:rPr>
              <a:t>) </a:t>
            </a:r>
            <a:r>
              <a:rPr lang="zh-CN" altLang="en-US" sz="2400" dirty="0">
                <a:solidFill>
                  <a:srgbClr val="C00000"/>
                </a:solidFill>
                <a:latin typeface="微软雅黑" panose="020B0503020204020204" pitchFamily="34" charset="-122"/>
                <a:ea typeface="微软雅黑" panose="020B0503020204020204" pitchFamily="34" charset="-122"/>
              </a:rPr>
              <a:t>单位变动成本</a:t>
            </a:r>
            <a:endParaRPr lang="en-US" altLang="zh-CN" sz="2400" dirty="0">
              <a:solidFill>
                <a:srgbClr val="C00000"/>
              </a:solidFill>
              <a:latin typeface="微软雅黑" panose="020B0503020204020204" pitchFamily="34" charset="-122"/>
              <a:ea typeface="微软雅黑" panose="020B0503020204020204" pitchFamily="34" charset="-122"/>
            </a:endParaRPr>
          </a:p>
          <a:p>
            <a:pPr marL="0" indent="0">
              <a:lnSpc>
                <a:spcPct val="110000"/>
              </a:lnSpc>
              <a:buNone/>
            </a:pPr>
            <a:r>
              <a:rPr lang="zh-CN" altLang="en-US" sz="2400" dirty="0">
                <a:solidFill>
                  <a:srgbClr val="C00000"/>
                </a:solidFill>
                <a:latin typeface="微软雅黑" panose="020B0503020204020204" pitchFamily="34" charset="-122"/>
                <a:ea typeface="微软雅黑" panose="020B0503020204020204" pitchFamily="34" charset="-122"/>
              </a:rPr>
              <a:t>单位变动成本是指单位产品所包含的变动成本， 即总变动成本与总产量之比。</a:t>
            </a:r>
          </a:p>
          <a:p>
            <a:pPr marL="0" indent="0">
              <a:lnSpc>
                <a:spcPct val="110000"/>
              </a:lnSpc>
              <a:buNone/>
            </a:pPr>
            <a:r>
              <a:rPr lang="zh-CN" altLang="en-US" sz="2400" dirty="0">
                <a:latin typeface="微软雅黑" panose="020B0503020204020204" pitchFamily="34" charset="-122"/>
                <a:ea typeface="微软雅黑" panose="020B0503020204020204" pitchFamily="34" charset="-122"/>
              </a:rPr>
              <a:t>６</a:t>
            </a:r>
            <a:r>
              <a:rPr lang="en-US" altLang="zh-CN" sz="2400" dirty="0">
                <a:latin typeface="微软雅黑" panose="020B0503020204020204" pitchFamily="34" charset="-122"/>
                <a:ea typeface="微软雅黑" panose="020B0503020204020204" pitchFamily="34" charset="-122"/>
              </a:rPr>
              <a:t>) </a:t>
            </a:r>
            <a:r>
              <a:rPr lang="zh-CN" altLang="en-US" sz="2400" dirty="0">
                <a:solidFill>
                  <a:srgbClr val="C00000"/>
                </a:solidFill>
                <a:latin typeface="微软雅黑" panose="020B0503020204020204" pitchFamily="34" charset="-122"/>
                <a:ea typeface="微软雅黑" panose="020B0503020204020204" pitchFamily="34" charset="-122"/>
              </a:rPr>
              <a:t>平均成本</a:t>
            </a:r>
            <a:endParaRPr lang="en-US" altLang="zh-CN" sz="2400" dirty="0">
              <a:solidFill>
                <a:srgbClr val="C00000"/>
              </a:solidFill>
              <a:latin typeface="微软雅黑" panose="020B0503020204020204" pitchFamily="34" charset="-122"/>
              <a:ea typeface="微软雅黑" panose="020B0503020204020204" pitchFamily="34" charset="-122"/>
            </a:endParaRPr>
          </a:p>
          <a:p>
            <a:pPr marL="0" indent="0">
              <a:lnSpc>
                <a:spcPct val="110000"/>
              </a:lnSpc>
              <a:buNone/>
            </a:pPr>
            <a:r>
              <a:rPr lang="zh-CN" altLang="en-US" sz="2400" dirty="0">
                <a:solidFill>
                  <a:srgbClr val="C00000"/>
                </a:solidFill>
                <a:latin typeface="微软雅黑" panose="020B0503020204020204" pitchFamily="34" charset="-122"/>
                <a:ea typeface="微软雅黑" panose="020B0503020204020204" pitchFamily="34" charset="-122"/>
              </a:rPr>
              <a:t>平均成本是指总成本与总产量之比，即单位产品的平均成本。</a:t>
            </a:r>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3</a:t>
            </a:fld>
            <a:endParaRPr lang="en-GB" altLang="en-GB"/>
          </a:p>
        </p:txBody>
      </p:sp>
    </p:spTree>
    <p:extLst>
      <p:ext uri="{BB962C8B-B14F-4D97-AF65-F5344CB8AC3E}">
        <p14:creationId xmlns:p14="http://schemas.microsoft.com/office/powerpoint/2010/main" val="162320250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0" indent="0">
              <a:buNone/>
            </a:pPr>
            <a:r>
              <a:rPr lang="zh-CN" altLang="en-US" sz="2400" dirty="0">
                <a:solidFill>
                  <a:srgbClr val="C00000"/>
                </a:solidFill>
                <a:latin typeface="微软雅黑" panose="020B0503020204020204" pitchFamily="34" charset="-122"/>
                <a:ea typeface="微软雅黑" panose="020B0503020204020204" pitchFamily="34" charset="-122"/>
              </a:rPr>
              <a:t>（</a:t>
            </a:r>
            <a:r>
              <a:rPr lang="en-US" altLang="zh-CN" sz="2400" dirty="0">
                <a:solidFill>
                  <a:srgbClr val="C00000"/>
                </a:solidFill>
                <a:latin typeface="微软雅黑" panose="020B0503020204020204" pitchFamily="34" charset="-122"/>
                <a:ea typeface="微软雅黑" panose="020B0503020204020204" pitchFamily="34" charset="-122"/>
              </a:rPr>
              <a:t>2</a:t>
            </a:r>
            <a:r>
              <a:rPr lang="zh-CN" altLang="en-US" sz="2400" dirty="0">
                <a:solidFill>
                  <a:srgbClr val="C00000"/>
                </a:solidFill>
                <a:latin typeface="微软雅黑" panose="020B0503020204020204" pitchFamily="34" charset="-122"/>
                <a:ea typeface="微软雅黑" panose="020B0503020204020204" pitchFamily="34" charset="-122"/>
              </a:rPr>
              <a:t>）低价策略</a:t>
            </a:r>
            <a:endParaRPr lang="en-US" altLang="zh-CN" sz="2400" dirty="0">
              <a:solidFill>
                <a:srgbClr val="C00000"/>
              </a:solidFill>
              <a:latin typeface="微软雅黑" panose="020B0503020204020204" pitchFamily="34" charset="-122"/>
              <a:ea typeface="微软雅黑" panose="020B0503020204020204" pitchFamily="34" charset="-122"/>
            </a:endParaRPr>
          </a:p>
          <a:p>
            <a:pPr marL="0" indent="0">
              <a:buNone/>
            </a:pPr>
            <a:r>
              <a:rPr lang="zh-CN" altLang="en-US" sz="2200" dirty="0">
                <a:solidFill>
                  <a:srgbClr val="C00000"/>
                </a:solidFill>
                <a:latin typeface="微软雅黑" panose="020B0503020204020204" pitchFamily="34" charset="-122"/>
                <a:ea typeface="微软雅黑" panose="020B0503020204020204" pitchFamily="34" charset="-122"/>
              </a:rPr>
              <a:t>采用低价策略有一定的前提条件</a:t>
            </a:r>
            <a:r>
              <a:rPr lang="en-US" altLang="zh-CN" sz="2200" dirty="0">
                <a:solidFill>
                  <a:srgbClr val="C00000"/>
                </a:solidFill>
                <a:latin typeface="微软雅黑" panose="020B0503020204020204" pitchFamily="34" charset="-122"/>
                <a:ea typeface="微软雅黑" panose="020B0503020204020204" pitchFamily="34" charset="-122"/>
              </a:rPr>
              <a:t>:</a:t>
            </a:r>
          </a:p>
          <a:p>
            <a:pPr>
              <a:buFont typeface="Wingdings" panose="05000000000000000000" pitchFamily="2" charset="2"/>
              <a:buChar char="Ø"/>
            </a:pPr>
            <a:r>
              <a:rPr lang="zh-CN" altLang="en-US" sz="2200" dirty="0">
                <a:solidFill>
                  <a:schemeClr val="tx1">
                    <a:lumMod val="50000"/>
                  </a:schemeClr>
                </a:solidFill>
                <a:latin typeface="微软雅黑" panose="020B0503020204020204" pitchFamily="34" charset="-122"/>
                <a:ea typeface="微软雅黑" panose="020B0503020204020204" pitchFamily="34" charset="-122"/>
              </a:rPr>
              <a:t>新产品的价格需求弹性高</a:t>
            </a:r>
          </a:p>
          <a:p>
            <a:pPr>
              <a:buFont typeface="Wingdings" panose="05000000000000000000" pitchFamily="2" charset="2"/>
              <a:buChar char="Ø"/>
            </a:pPr>
            <a:r>
              <a:rPr lang="zh-CN" altLang="en-US" sz="2200" dirty="0">
                <a:solidFill>
                  <a:schemeClr val="tx1">
                    <a:lumMod val="50000"/>
                  </a:schemeClr>
                </a:solidFill>
                <a:latin typeface="微软雅黑" panose="020B0503020204020204" pitchFamily="34" charset="-122"/>
                <a:ea typeface="微软雅黑" panose="020B0503020204020204" pitchFamily="34" charset="-122"/>
              </a:rPr>
              <a:t>企业具有规模效应</a:t>
            </a:r>
          </a:p>
          <a:p>
            <a:pPr>
              <a:buFont typeface="Wingdings" panose="05000000000000000000" pitchFamily="2" charset="2"/>
              <a:buChar char="Ø"/>
            </a:pPr>
            <a:r>
              <a:rPr lang="zh-CN" altLang="en-US" sz="2200" dirty="0">
                <a:solidFill>
                  <a:schemeClr val="tx1">
                    <a:lumMod val="50000"/>
                  </a:schemeClr>
                </a:solidFill>
                <a:latin typeface="微软雅黑" panose="020B0503020204020204" pitchFamily="34" charset="-122"/>
                <a:ea typeface="微软雅黑" panose="020B0503020204020204" pitchFamily="34" charset="-122"/>
              </a:rPr>
              <a:t>新产品的潜在需求量大</a:t>
            </a:r>
          </a:p>
          <a:p>
            <a:pPr marL="0" indent="0">
              <a:buNone/>
            </a:pPr>
            <a:r>
              <a:rPr lang="zh-CN" altLang="en-US" sz="2200" dirty="0">
                <a:solidFill>
                  <a:srgbClr val="C00000"/>
                </a:solidFill>
                <a:latin typeface="微软雅黑" panose="020B0503020204020204" pitchFamily="34" charset="-122"/>
                <a:ea typeface="微软雅黑" panose="020B0503020204020204" pitchFamily="34" charset="-122"/>
              </a:rPr>
              <a:t>优点：</a:t>
            </a:r>
            <a:endParaRPr lang="en-US" altLang="zh-CN" sz="2200" dirty="0">
              <a:solidFill>
                <a:srgbClr val="C00000"/>
              </a:solidFill>
              <a:latin typeface="微软雅黑" panose="020B0503020204020204" pitchFamily="34" charset="-122"/>
              <a:ea typeface="微软雅黑" panose="020B0503020204020204" pitchFamily="34" charset="-122"/>
            </a:endParaRPr>
          </a:p>
          <a:p>
            <a:pPr>
              <a:buFont typeface="Wingdings" panose="05000000000000000000" pitchFamily="2" charset="2"/>
              <a:buChar char="Ø"/>
            </a:pPr>
            <a:r>
              <a:rPr lang="zh-CN" altLang="en-US" sz="2200" dirty="0">
                <a:solidFill>
                  <a:schemeClr val="tx1">
                    <a:lumMod val="50000"/>
                  </a:schemeClr>
                </a:solidFill>
                <a:latin typeface="微软雅黑" panose="020B0503020204020204" pitchFamily="34" charset="-122"/>
                <a:ea typeface="微软雅黑" panose="020B0503020204020204" pitchFamily="34" charset="-122"/>
              </a:rPr>
              <a:t>可以迅速占领市场，排斥竞争者，阻止潜在竞争者介入；</a:t>
            </a:r>
            <a:endParaRPr lang="en-US" altLang="zh-CN" sz="2200" dirty="0">
              <a:solidFill>
                <a:schemeClr val="tx1">
                  <a:lumMod val="50000"/>
                </a:schemeClr>
              </a:solidFill>
              <a:latin typeface="微软雅黑" panose="020B0503020204020204" pitchFamily="34" charset="-122"/>
              <a:ea typeface="微软雅黑" panose="020B0503020204020204" pitchFamily="34" charset="-122"/>
            </a:endParaRPr>
          </a:p>
          <a:p>
            <a:pPr>
              <a:buFont typeface="Wingdings" panose="05000000000000000000" pitchFamily="2" charset="2"/>
              <a:buChar char="Ø"/>
            </a:pPr>
            <a:r>
              <a:rPr lang="zh-CN" altLang="en-US" sz="2200" dirty="0">
                <a:solidFill>
                  <a:schemeClr val="tx1">
                    <a:lumMod val="50000"/>
                  </a:schemeClr>
                </a:solidFill>
                <a:latin typeface="微软雅黑" panose="020B0503020204020204" pitchFamily="34" charset="-122"/>
                <a:ea typeface="微软雅黑" panose="020B0503020204020204" pitchFamily="34" charset="-122"/>
              </a:rPr>
              <a:t>通过规模效应可以获得较多的利润。</a:t>
            </a:r>
            <a:endParaRPr lang="en-US" altLang="zh-CN" sz="2200" dirty="0">
              <a:solidFill>
                <a:schemeClr val="tx1">
                  <a:lumMod val="50000"/>
                </a:schemeClr>
              </a:solidFill>
              <a:latin typeface="微软雅黑" panose="020B0503020204020204" pitchFamily="34" charset="-122"/>
              <a:ea typeface="微软雅黑" panose="020B0503020204020204" pitchFamily="34" charset="-122"/>
            </a:endParaRPr>
          </a:p>
          <a:p>
            <a:pPr marL="0" indent="0">
              <a:buNone/>
            </a:pPr>
            <a:r>
              <a:rPr lang="zh-CN" altLang="en-US" sz="2200" dirty="0">
                <a:solidFill>
                  <a:srgbClr val="C00000"/>
                </a:solidFill>
                <a:latin typeface="微软雅黑" panose="020B0503020204020204" pitchFamily="34" charset="-122"/>
                <a:ea typeface="微软雅黑" panose="020B0503020204020204" pitchFamily="34" charset="-122"/>
              </a:rPr>
              <a:t>缺点：</a:t>
            </a:r>
            <a:endParaRPr lang="en-US" altLang="zh-CN" sz="2200" dirty="0">
              <a:solidFill>
                <a:srgbClr val="C00000"/>
              </a:solidFill>
              <a:latin typeface="微软雅黑" panose="020B0503020204020204" pitchFamily="34" charset="-122"/>
              <a:ea typeface="微软雅黑" panose="020B0503020204020204" pitchFamily="34" charset="-122"/>
            </a:endParaRPr>
          </a:p>
          <a:p>
            <a:pPr algn="just">
              <a:buFont typeface="Wingdings" panose="05000000000000000000" pitchFamily="2" charset="2"/>
              <a:buChar char="Ø"/>
            </a:pPr>
            <a:r>
              <a:rPr lang="zh-CN" altLang="en-US" sz="2200" dirty="0">
                <a:solidFill>
                  <a:schemeClr val="tx1">
                    <a:lumMod val="50000"/>
                  </a:schemeClr>
                </a:solidFill>
                <a:latin typeface="微软雅黑" panose="020B0503020204020204" pitchFamily="34" charset="-122"/>
                <a:ea typeface="微软雅黑" panose="020B0503020204020204" pitchFamily="34" charset="-122"/>
              </a:rPr>
              <a:t>低价格策略往往由于低价而损害企业形象，不利于企业长期经营发展。</a:t>
            </a:r>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30</a:t>
            </a:fld>
            <a:endParaRPr lang="en-GB" altLang="en-GB"/>
          </a:p>
        </p:txBody>
      </p:sp>
    </p:spTree>
    <p:extLst>
      <p:ext uri="{BB962C8B-B14F-4D97-AF65-F5344CB8AC3E}">
        <p14:creationId xmlns:p14="http://schemas.microsoft.com/office/powerpoint/2010/main" val="7704164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arn(inVertical)">
                                      <p:cBhvr>
                                        <p:cTn id="7" dur="500"/>
                                        <p:tgtEl>
                                          <p:spTgt spid="3">
                                            <p:txEl>
                                              <p:pRg st="2" end="2"/>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barn(inVertical)">
                                      <p:cBhvr>
                                        <p:cTn id="10" dur="500"/>
                                        <p:tgtEl>
                                          <p:spTgt spid="3">
                                            <p:txEl>
                                              <p:pRg st="3" end="3"/>
                                            </p:txEl>
                                          </p:spTgt>
                                        </p:tgtEl>
                                      </p:cBhvr>
                                    </p:animEffect>
                                  </p:childTnLst>
                                </p:cTn>
                              </p:par>
                              <p:par>
                                <p:cTn id="11" presetID="16" presetClass="entr" presetSubtype="21"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Effect transition="in" filter="barn(inVertical)">
                                      <p:cBhvr>
                                        <p:cTn id="13" dur="500"/>
                                        <p:tgtEl>
                                          <p:spTgt spid="3">
                                            <p:txEl>
                                              <p:pRg st="4" end="4"/>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3">
                                            <p:txEl>
                                              <p:pRg st="6" end="6"/>
                                            </p:txEl>
                                          </p:spTgt>
                                        </p:tgtEl>
                                        <p:attrNameLst>
                                          <p:attrName>style.visibility</p:attrName>
                                        </p:attrNameLst>
                                      </p:cBhvr>
                                      <p:to>
                                        <p:strVal val="visible"/>
                                      </p:to>
                                    </p:set>
                                    <p:animEffect transition="in" filter="barn(inVertical)">
                                      <p:cBhvr>
                                        <p:cTn id="18" dur="500"/>
                                        <p:tgtEl>
                                          <p:spTgt spid="3">
                                            <p:txEl>
                                              <p:pRg st="6" end="6"/>
                                            </p:txEl>
                                          </p:spTgt>
                                        </p:tgtEl>
                                      </p:cBhvr>
                                    </p:animEffect>
                                  </p:childTnLst>
                                </p:cTn>
                              </p:par>
                              <p:par>
                                <p:cTn id="19" presetID="16" presetClass="entr" presetSubtype="21" fill="hold"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animEffect transition="in" filter="barn(inVertical)">
                                      <p:cBhvr>
                                        <p:cTn id="21" dur="500"/>
                                        <p:tgtEl>
                                          <p:spTgt spid="3">
                                            <p:txEl>
                                              <p:pRg st="7" end="7"/>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nodeType="clickEffect">
                                  <p:stCondLst>
                                    <p:cond delay="0"/>
                                  </p:stCondLst>
                                  <p:childTnLst>
                                    <p:set>
                                      <p:cBhvr>
                                        <p:cTn id="25" dur="1" fill="hold">
                                          <p:stCondLst>
                                            <p:cond delay="0"/>
                                          </p:stCondLst>
                                        </p:cTn>
                                        <p:tgtEl>
                                          <p:spTgt spid="3">
                                            <p:txEl>
                                              <p:pRg st="9" end="9"/>
                                            </p:txEl>
                                          </p:spTgt>
                                        </p:tgtEl>
                                        <p:attrNameLst>
                                          <p:attrName>style.visibility</p:attrName>
                                        </p:attrNameLst>
                                      </p:cBhvr>
                                      <p:to>
                                        <p:strVal val="visible"/>
                                      </p:to>
                                    </p:set>
                                    <p:animEffect transition="in" filter="barn(inVertical)">
                                      <p:cBhvr>
                                        <p:cTn id="26"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728664" y="1308101"/>
            <a:ext cx="8235824" cy="5008564"/>
          </a:xfrm>
        </p:spPr>
        <p:txBody>
          <a:bodyPr/>
          <a:lstStyle/>
          <a:p>
            <a:pPr marL="0" indent="0">
              <a:lnSpc>
                <a:spcPct val="120000"/>
              </a:lnSpc>
              <a:buNone/>
            </a:pPr>
            <a:r>
              <a:rPr lang="zh-CN" altLang="en-US" sz="2400" dirty="0">
                <a:solidFill>
                  <a:srgbClr val="C00000"/>
                </a:solidFill>
                <a:latin typeface="微软雅黑" panose="020B0503020204020204" pitchFamily="34" charset="-122"/>
                <a:ea typeface="微软雅黑" panose="020B0503020204020204" pitchFamily="34" charset="-122"/>
              </a:rPr>
              <a:t>（</a:t>
            </a:r>
            <a:r>
              <a:rPr lang="en-US" altLang="zh-CN" sz="2400" dirty="0">
                <a:solidFill>
                  <a:srgbClr val="C00000"/>
                </a:solidFill>
                <a:latin typeface="微软雅黑" panose="020B0503020204020204" pitchFamily="34" charset="-122"/>
                <a:ea typeface="微软雅黑" panose="020B0503020204020204" pitchFamily="34" charset="-122"/>
              </a:rPr>
              <a:t>3</a:t>
            </a:r>
            <a:r>
              <a:rPr lang="zh-CN" altLang="en-US" sz="2400" dirty="0">
                <a:solidFill>
                  <a:srgbClr val="C00000"/>
                </a:solidFill>
                <a:latin typeface="微软雅黑" panose="020B0503020204020204" pitchFamily="34" charset="-122"/>
                <a:ea typeface="微软雅黑" panose="020B0503020204020204" pitchFamily="34" charset="-122"/>
              </a:rPr>
              <a:t>）中价策略</a:t>
            </a:r>
          </a:p>
          <a:p>
            <a:pPr marL="0" indent="0" algn="just">
              <a:lnSpc>
                <a:spcPct val="120000"/>
              </a:lnSpc>
              <a:buNone/>
            </a:pPr>
            <a:r>
              <a:rPr lang="zh-CN" altLang="en-US" sz="2400" dirty="0">
                <a:latin typeface="微软雅黑" panose="020B0503020204020204" pitchFamily="34" charset="-122"/>
                <a:ea typeface="微软雅黑" panose="020B0503020204020204" pitchFamily="34" charset="-122"/>
              </a:rPr>
              <a:t>由于这种价格介于高价和低价之间， 因而比前两种定价策略的风险小，成功的可能性大，但有时也要根据市场需求、竞争情况等因素进行具体分析。</a:t>
            </a:r>
          </a:p>
          <a:p>
            <a:endParaRPr lang="zh-CN" altLang="en-US" sz="2400" dirty="0"/>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31</a:t>
            </a:fld>
            <a:endParaRPr lang="en-GB" altLang="en-GB"/>
          </a:p>
        </p:txBody>
      </p:sp>
    </p:spTree>
    <p:extLst>
      <p:ext uri="{BB962C8B-B14F-4D97-AF65-F5344CB8AC3E}">
        <p14:creationId xmlns:p14="http://schemas.microsoft.com/office/powerpoint/2010/main" val="120648621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706935" y="668338"/>
            <a:ext cx="8185545" cy="5008564"/>
          </a:xfrm>
        </p:spPr>
        <p:txBody>
          <a:bodyPr/>
          <a:lstStyle/>
          <a:p>
            <a:pPr marL="0" indent="0">
              <a:lnSpc>
                <a:spcPct val="110000"/>
              </a:lnSpc>
              <a:buNone/>
            </a:pPr>
            <a:r>
              <a:rPr lang="en-US" altLang="zh-CN" sz="2200" dirty="0">
                <a:latin typeface="微软雅黑" panose="020B0503020204020204" pitchFamily="34" charset="-122"/>
                <a:ea typeface="微软雅黑" panose="020B0503020204020204" pitchFamily="34" charset="-122"/>
              </a:rPr>
              <a:t>2.</a:t>
            </a:r>
            <a:r>
              <a:rPr lang="zh-CN" altLang="en-US" sz="2200" dirty="0">
                <a:latin typeface="微软雅黑" panose="020B0503020204020204" pitchFamily="34" charset="-122"/>
                <a:ea typeface="微软雅黑" panose="020B0503020204020204" pitchFamily="34" charset="-122"/>
              </a:rPr>
              <a:t>汽车产品组合定价策略</a:t>
            </a:r>
          </a:p>
          <a:p>
            <a:pPr marL="0" indent="0">
              <a:lnSpc>
                <a:spcPct val="110000"/>
              </a:lnSpc>
              <a:buNone/>
            </a:pPr>
            <a:r>
              <a:rPr lang="zh-CN" altLang="en-US" sz="2200" dirty="0">
                <a:latin typeface="微软雅黑" panose="020B0503020204020204" pitchFamily="34" charset="-122"/>
                <a:ea typeface="微软雅黑" panose="020B0503020204020204" pitchFamily="34" charset="-122"/>
              </a:rPr>
              <a:t>（</a:t>
            </a:r>
            <a:r>
              <a:rPr lang="en-US" altLang="zh-CN" sz="2200" dirty="0">
                <a:latin typeface="微软雅黑" panose="020B0503020204020204" pitchFamily="34" charset="-122"/>
                <a:ea typeface="微软雅黑" panose="020B0503020204020204" pitchFamily="34" charset="-122"/>
              </a:rPr>
              <a:t>1</a:t>
            </a:r>
            <a:r>
              <a:rPr lang="zh-CN" altLang="en-US" sz="2200" dirty="0">
                <a:latin typeface="微软雅黑" panose="020B0503020204020204" pitchFamily="34" charset="-122"/>
                <a:ea typeface="微软雅黑" panose="020B0503020204020204" pitchFamily="34" charset="-122"/>
              </a:rPr>
              <a:t>）产品线定价策略</a:t>
            </a:r>
            <a:endParaRPr lang="en-US" altLang="zh-CN" sz="2200" dirty="0">
              <a:latin typeface="微软雅黑" panose="020B0503020204020204" pitchFamily="34" charset="-122"/>
              <a:ea typeface="微软雅黑" panose="020B0503020204020204" pitchFamily="34" charset="-122"/>
            </a:endParaRPr>
          </a:p>
          <a:p>
            <a:pPr algn="just">
              <a:lnSpc>
                <a:spcPct val="110000"/>
              </a:lnSpc>
              <a:buFont typeface="Wingdings" panose="05000000000000000000" pitchFamily="2" charset="2"/>
              <a:buChar char="Ø"/>
            </a:pPr>
            <a:r>
              <a:rPr lang="zh-CN" altLang="en-US" sz="2200" dirty="0">
                <a:latin typeface="微软雅黑" panose="020B0503020204020204" pitchFamily="34" charset="-122"/>
                <a:ea typeface="微软雅黑" panose="020B0503020204020204" pitchFamily="34" charset="-122"/>
              </a:rPr>
              <a:t>在其中</a:t>
            </a:r>
            <a:r>
              <a:rPr lang="zh-CN" altLang="en-US" sz="2200" dirty="0">
                <a:solidFill>
                  <a:srgbClr val="C00000"/>
                </a:solidFill>
                <a:latin typeface="微软雅黑" panose="020B0503020204020204" pitchFamily="34" charset="-122"/>
                <a:ea typeface="微软雅黑" panose="020B0503020204020204" pitchFamily="34" charset="-122"/>
              </a:rPr>
              <a:t>确定某一车型的较低价格，</a:t>
            </a:r>
            <a:r>
              <a:rPr lang="zh-CN" altLang="en-US" sz="2200" dirty="0">
                <a:latin typeface="微软雅黑" panose="020B0503020204020204" pitchFamily="34" charset="-122"/>
                <a:ea typeface="微软雅黑" panose="020B0503020204020204" pitchFamily="34" charset="-122"/>
              </a:rPr>
              <a:t>这种低价车可以在该系列汽车产品中充当</a:t>
            </a:r>
            <a:r>
              <a:rPr lang="zh-CN" altLang="en-US" sz="2200" dirty="0">
                <a:solidFill>
                  <a:srgbClr val="C00000"/>
                </a:solidFill>
                <a:latin typeface="微软雅黑" panose="020B0503020204020204" pitchFamily="34" charset="-122"/>
                <a:ea typeface="微软雅黑" panose="020B0503020204020204" pitchFamily="34" charset="-122"/>
              </a:rPr>
              <a:t>价格明星</a:t>
            </a:r>
            <a:r>
              <a:rPr lang="zh-CN" altLang="en-US" sz="2200" dirty="0">
                <a:latin typeface="微软雅黑" panose="020B0503020204020204" pitchFamily="34" charset="-122"/>
                <a:ea typeface="微软雅黑" panose="020B0503020204020204" pitchFamily="34" charset="-122"/>
              </a:rPr>
              <a:t>，以吸引消费者购买这一系列中的各种汽车产品；</a:t>
            </a:r>
            <a:endParaRPr lang="en-US" altLang="zh-CN" sz="2200" dirty="0">
              <a:latin typeface="微软雅黑" panose="020B0503020204020204" pitchFamily="34" charset="-122"/>
              <a:ea typeface="微软雅黑" panose="020B0503020204020204" pitchFamily="34" charset="-122"/>
            </a:endParaRPr>
          </a:p>
          <a:p>
            <a:pPr algn="just">
              <a:lnSpc>
                <a:spcPct val="110000"/>
              </a:lnSpc>
              <a:buFont typeface="Wingdings" panose="05000000000000000000" pitchFamily="2" charset="2"/>
              <a:buChar char="Ø"/>
            </a:pPr>
            <a:r>
              <a:rPr lang="zh-CN" altLang="en-US" sz="2200" dirty="0">
                <a:latin typeface="微软雅黑" panose="020B0503020204020204" pitchFamily="34" charset="-122"/>
                <a:ea typeface="微软雅黑" panose="020B0503020204020204" pitchFamily="34" charset="-122"/>
              </a:rPr>
              <a:t>同时又</a:t>
            </a:r>
            <a:r>
              <a:rPr lang="zh-CN" altLang="en-US" sz="2200" dirty="0">
                <a:solidFill>
                  <a:srgbClr val="C00000"/>
                </a:solidFill>
                <a:latin typeface="微软雅黑" panose="020B0503020204020204" pitchFamily="34" charset="-122"/>
                <a:ea typeface="微软雅黑" panose="020B0503020204020204" pitchFamily="34" charset="-122"/>
              </a:rPr>
              <a:t>确定某一车型的较高价格</a:t>
            </a:r>
            <a:r>
              <a:rPr lang="zh-CN" altLang="en-US" sz="2200" dirty="0">
                <a:latin typeface="微软雅黑" panose="020B0503020204020204" pitchFamily="34" charset="-122"/>
                <a:ea typeface="微软雅黑" panose="020B0503020204020204" pitchFamily="34" charset="-122"/>
              </a:rPr>
              <a:t>，这种高价可以在该系列汽车产品中充当</a:t>
            </a:r>
            <a:r>
              <a:rPr lang="zh-CN" altLang="en-US" sz="2200" dirty="0">
                <a:solidFill>
                  <a:srgbClr val="C00000"/>
                </a:solidFill>
                <a:latin typeface="微软雅黑" panose="020B0503020204020204" pitchFamily="34" charset="-122"/>
                <a:ea typeface="微软雅黑" panose="020B0503020204020204" pitchFamily="34" charset="-122"/>
              </a:rPr>
              <a:t>品牌明星</a:t>
            </a:r>
            <a:r>
              <a:rPr lang="zh-CN" altLang="en-US" sz="2200" dirty="0">
                <a:latin typeface="微软雅黑" panose="020B0503020204020204" pitchFamily="34" charset="-122"/>
                <a:ea typeface="微软雅黑" panose="020B0503020204020204" pitchFamily="34" charset="-122"/>
              </a:rPr>
              <a:t>，以提高该系列汽车的品牌效应。</a:t>
            </a:r>
            <a:endParaRPr lang="en-US" altLang="zh-CN" sz="2200" dirty="0">
              <a:latin typeface="微软雅黑" panose="020B0503020204020204" pitchFamily="34" charset="-122"/>
              <a:ea typeface="微软雅黑" panose="020B0503020204020204" pitchFamily="34" charset="-122"/>
            </a:endParaRPr>
          </a:p>
          <a:p>
            <a:pPr>
              <a:lnSpc>
                <a:spcPct val="110000"/>
              </a:lnSpc>
              <a:buFont typeface="Wingdings" panose="05000000000000000000" pitchFamily="2" charset="2"/>
              <a:buChar char="Ø"/>
            </a:pPr>
            <a:endParaRPr lang="en-US" altLang="zh-CN" sz="2200" dirty="0">
              <a:latin typeface="微软雅黑" panose="020B0503020204020204" pitchFamily="34" charset="-122"/>
              <a:ea typeface="微软雅黑" panose="020B0503020204020204" pitchFamily="34" charset="-122"/>
            </a:endParaRPr>
          </a:p>
          <a:p>
            <a:pPr marL="0" indent="0">
              <a:lnSpc>
                <a:spcPct val="110000"/>
              </a:lnSpc>
              <a:buNone/>
            </a:pPr>
            <a:r>
              <a:rPr lang="zh-CN" altLang="en-US" sz="2200" dirty="0">
                <a:latin typeface="微软雅黑" panose="020B0503020204020204" pitchFamily="34" charset="-122"/>
                <a:ea typeface="微软雅黑" panose="020B0503020204020204" pitchFamily="34" charset="-122"/>
              </a:rPr>
              <a:t>（</a:t>
            </a:r>
            <a:r>
              <a:rPr lang="en-US" altLang="zh-CN" sz="2200" dirty="0">
                <a:latin typeface="微软雅黑" panose="020B0503020204020204" pitchFamily="34" charset="-122"/>
                <a:ea typeface="微软雅黑" panose="020B0503020204020204" pitchFamily="34" charset="-122"/>
              </a:rPr>
              <a:t>2</a:t>
            </a:r>
            <a:r>
              <a:rPr lang="zh-CN" altLang="en-US" sz="2200" dirty="0">
                <a:latin typeface="微软雅黑" panose="020B0503020204020204" pitchFamily="34" charset="-122"/>
                <a:ea typeface="微软雅黑" panose="020B0503020204020204" pitchFamily="34" charset="-122"/>
              </a:rPr>
              <a:t>）汽车附带产品定价策略</a:t>
            </a:r>
          </a:p>
          <a:p>
            <a:pPr marL="0" indent="0" algn="just">
              <a:lnSpc>
                <a:spcPct val="110000"/>
              </a:lnSpc>
              <a:buNone/>
            </a:pPr>
            <a:r>
              <a:rPr lang="zh-CN" altLang="en-US" sz="2200" dirty="0">
                <a:solidFill>
                  <a:srgbClr val="C00000"/>
                </a:solidFill>
                <a:latin typeface="微软雅黑" panose="020B0503020204020204" pitchFamily="34" charset="-122"/>
                <a:ea typeface="微软雅黑" panose="020B0503020204020204" pitchFamily="34" charset="-122"/>
              </a:rPr>
              <a:t>这种定价策略即指将一个企业生产的汽车产品与其附带的一些可供选装配置的产品看作一个产品组合来定价。 </a:t>
            </a:r>
            <a:endParaRPr lang="en-US" altLang="zh-CN" sz="2200" dirty="0">
              <a:solidFill>
                <a:srgbClr val="C00000"/>
              </a:solidFill>
              <a:latin typeface="微软雅黑" panose="020B0503020204020204" pitchFamily="34" charset="-122"/>
              <a:ea typeface="微软雅黑" panose="020B0503020204020204" pitchFamily="34" charset="-122"/>
            </a:endParaRPr>
          </a:p>
          <a:p>
            <a:pPr marL="0" indent="0" algn="just">
              <a:lnSpc>
                <a:spcPct val="110000"/>
              </a:lnSpc>
              <a:buNone/>
            </a:pPr>
            <a:r>
              <a:rPr lang="zh-CN" altLang="en-US" sz="2200" dirty="0">
                <a:latin typeface="微软雅黑" panose="020B0503020204020204" pitchFamily="34" charset="-122"/>
                <a:ea typeface="微软雅黑" panose="020B0503020204020204" pitchFamily="34" charset="-122"/>
              </a:rPr>
              <a:t>譬如， 汽车消费者可以选装该汽车企业的电子开窗控制器、ＥＳＰ、导航、倒车影像和自动泊车系统等配置。</a:t>
            </a:r>
            <a:endParaRPr lang="zh-CN" altLang="en-US" dirty="0">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32</a:t>
            </a:fld>
            <a:endParaRPr lang="en-GB" altLang="en-GB"/>
          </a:p>
        </p:txBody>
      </p:sp>
    </p:spTree>
    <p:extLst>
      <p:ext uri="{BB962C8B-B14F-4D97-AF65-F5344CB8AC3E}">
        <p14:creationId xmlns:p14="http://schemas.microsoft.com/office/powerpoint/2010/main" val="58457865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0" indent="0">
              <a:buNone/>
            </a:pPr>
            <a:r>
              <a:rPr lang="en-US" altLang="zh-CN" sz="2200" dirty="0">
                <a:latin typeface="微软雅黑" panose="020B0503020204020204" pitchFamily="34" charset="-122"/>
                <a:ea typeface="微软雅黑" panose="020B0503020204020204" pitchFamily="34" charset="-122"/>
              </a:rPr>
              <a:t>3.</a:t>
            </a:r>
            <a:r>
              <a:rPr lang="zh-CN" altLang="en-US" sz="2200" dirty="0">
                <a:latin typeface="微软雅黑" panose="020B0503020204020204" pitchFamily="34" charset="-122"/>
                <a:ea typeface="微软雅黑" panose="020B0503020204020204" pitchFamily="34" charset="-122"/>
              </a:rPr>
              <a:t>心理定价策略</a:t>
            </a:r>
          </a:p>
          <a:p>
            <a:pPr marL="0" indent="0">
              <a:buNone/>
            </a:pPr>
            <a:r>
              <a:rPr lang="zh-CN" altLang="en-US" sz="2200" dirty="0">
                <a:latin typeface="微软雅黑" panose="020B0503020204020204" pitchFamily="34" charset="-122"/>
                <a:ea typeface="微软雅黑" panose="020B0503020204020204" pitchFamily="34" charset="-122"/>
              </a:rPr>
              <a:t>心理定价策略是汽车经销商常用的一种定价方法，是指汽车制造商针对顾客心理活动而采用的定价策略，主要包括以下几种。</a:t>
            </a:r>
            <a:endParaRPr lang="en-US" altLang="zh-CN" sz="2200" dirty="0">
              <a:latin typeface="微软雅黑" panose="020B0503020204020204" pitchFamily="34" charset="-122"/>
              <a:ea typeface="微软雅黑" panose="020B0503020204020204" pitchFamily="34" charset="-122"/>
            </a:endParaRPr>
          </a:p>
          <a:p>
            <a:pPr marL="0" indent="0">
              <a:buNone/>
            </a:pPr>
            <a:endParaRPr lang="zh-CN" altLang="en-US" sz="2200" dirty="0">
              <a:latin typeface="微软雅黑" panose="020B0503020204020204" pitchFamily="34" charset="-122"/>
              <a:ea typeface="微软雅黑" panose="020B0503020204020204" pitchFamily="34" charset="-122"/>
            </a:endParaRPr>
          </a:p>
          <a:p>
            <a:pPr marL="0" indent="0">
              <a:buNone/>
            </a:pPr>
            <a:r>
              <a:rPr lang="zh-CN" altLang="en-US" sz="2200" dirty="0">
                <a:latin typeface="微软雅黑" panose="020B0503020204020204" pitchFamily="34" charset="-122"/>
                <a:ea typeface="微软雅黑" panose="020B0503020204020204" pitchFamily="34" charset="-122"/>
              </a:rPr>
              <a:t>（</a:t>
            </a:r>
            <a:r>
              <a:rPr lang="en-US" altLang="zh-CN" sz="2200" dirty="0">
                <a:latin typeface="微软雅黑" panose="020B0503020204020204" pitchFamily="34" charset="-122"/>
                <a:ea typeface="微软雅黑" panose="020B0503020204020204" pitchFamily="34" charset="-122"/>
              </a:rPr>
              <a:t>1</a:t>
            </a:r>
            <a:r>
              <a:rPr lang="zh-CN" altLang="en-US" sz="2200" dirty="0">
                <a:latin typeface="微软雅黑" panose="020B0503020204020204" pitchFamily="34" charset="-122"/>
                <a:ea typeface="微软雅黑" panose="020B0503020204020204" pitchFamily="34" charset="-122"/>
              </a:rPr>
              <a:t>）声望定价策略</a:t>
            </a:r>
          </a:p>
          <a:p>
            <a:pPr marL="0" indent="0">
              <a:buNone/>
            </a:pPr>
            <a:r>
              <a:rPr lang="zh-CN" altLang="en-US" sz="2200" dirty="0">
                <a:latin typeface="微软雅黑" panose="020B0503020204020204" pitchFamily="34" charset="-122"/>
                <a:ea typeface="微软雅黑" panose="020B0503020204020204" pitchFamily="34" charset="-122"/>
              </a:rPr>
              <a:t>（</a:t>
            </a:r>
            <a:r>
              <a:rPr lang="en-US" altLang="zh-CN" sz="2200" dirty="0">
                <a:latin typeface="微软雅黑" panose="020B0503020204020204" pitchFamily="34" charset="-122"/>
                <a:ea typeface="微软雅黑" panose="020B0503020204020204" pitchFamily="34" charset="-122"/>
              </a:rPr>
              <a:t>2</a:t>
            </a:r>
            <a:r>
              <a:rPr lang="zh-CN" altLang="en-US" sz="2200" dirty="0">
                <a:latin typeface="微软雅黑" panose="020B0503020204020204" pitchFamily="34" charset="-122"/>
                <a:ea typeface="微软雅黑" panose="020B0503020204020204" pitchFamily="34" charset="-122"/>
              </a:rPr>
              <a:t>）尾数定价策略</a:t>
            </a:r>
          </a:p>
          <a:p>
            <a:endParaRPr lang="zh-CN" altLang="en-US" sz="2200"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33</a:t>
            </a:fld>
            <a:endParaRPr lang="en-GB" altLang="en-GB"/>
          </a:p>
        </p:txBody>
      </p:sp>
      <p:sp>
        <p:nvSpPr>
          <p:cNvPr id="12" name="AutoShape 4"/>
          <p:cNvSpPr>
            <a:spLocks noChangeArrowheads="1"/>
          </p:cNvSpPr>
          <p:nvPr/>
        </p:nvSpPr>
        <p:spPr bwMode="auto">
          <a:xfrm>
            <a:off x="4283968" y="3332643"/>
            <a:ext cx="2753228" cy="432048"/>
          </a:xfrm>
          <a:prstGeom prst="wedgeRoundRectCallout">
            <a:avLst>
              <a:gd name="adj1" fmla="val -86543"/>
              <a:gd name="adj2" fmla="val 37835"/>
              <a:gd name="adj3" fmla="val 16667"/>
            </a:avLst>
          </a:prstGeom>
          <a:solidFill>
            <a:schemeClr val="bg1"/>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sz="2000" b="1" dirty="0"/>
              <a:t>满足人们求实的心理。</a:t>
            </a:r>
          </a:p>
        </p:txBody>
      </p:sp>
      <p:sp>
        <p:nvSpPr>
          <p:cNvPr id="17" name="AutoShape 6"/>
          <p:cNvSpPr>
            <a:spLocks noChangeArrowheads="1"/>
          </p:cNvSpPr>
          <p:nvPr/>
        </p:nvSpPr>
        <p:spPr bwMode="auto">
          <a:xfrm>
            <a:off x="4211960" y="2564904"/>
            <a:ext cx="4122314" cy="437539"/>
          </a:xfrm>
          <a:prstGeom prst="wedgeRoundRectCallout">
            <a:avLst>
              <a:gd name="adj1" fmla="val -71820"/>
              <a:gd name="adj2" fmla="val 104205"/>
              <a:gd name="adj3" fmla="val 16667"/>
            </a:avLst>
          </a:prstGeom>
          <a:solidFill>
            <a:schemeClr val="bg1"/>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p>
            <a:r>
              <a:rPr lang="zh-CN" altLang="en-US" sz="2000" b="1" dirty="0"/>
              <a:t>满足消费者“优质高价”的心理。</a:t>
            </a:r>
          </a:p>
        </p:txBody>
      </p:sp>
      <p:sp>
        <p:nvSpPr>
          <p:cNvPr id="5" name="云形 4"/>
          <p:cNvSpPr/>
          <p:nvPr/>
        </p:nvSpPr>
        <p:spPr bwMode="auto">
          <a:xfrm>
            <a:off x="1187624" y="4149080"/>
            <a:ext cx="7272808" cy="2016224"/>
          </a:xfrm>
          <a:prstGeom prst="cloud">
            <a:avLst/>
          </a:prstGeom>
          <a:solidFill>
            <a:schemeClr val="bg1"/>
          </a:solidFill>
          <a:ln w="6350" cap="flat" cmpd="sng" algn="ctr">
            <a:noFill/>
            <a:prstDash val="solid"/>
            <a:round/>
            <a:headEnd type="none" w="med" len="med"/>
            <a:tailEnd type="none" w="med" len="med"/>
          </a:ln>
          <a:effectLst>
            <a:outerShdw dist="17961" dir="2700000" algn="ctr" rotWithShape="0">
              <a:srgbClr val="808080"/>
            </a:outerShdw>
          </a:effectLst>
        </p:spPr>
        <p:txBody>
          <a:bodyPr vert="horz" wrap="none" lIns="91440" tIns="91440" rIns="91440" bIns="9144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zh-CN" altLang="en-US" sz="2400" b="1" dirty="0">
                <a:latin typeface="楷体" panose="02010609060101010101" pitchFamily="49" charset="-122"/>
                <a:ea typeface="楷体" panose="02010609060101010101" pitchFamily="49" charset="-122"/>
              </a:rPr>
              <a:t>研究表明：一件女装的价格从</a:t>
            </a:r>
            <a:r>
              <a:rPr lang="en-US" altLang="zh-CN" sz="2400" b="1" dirty="0">
                <a:latin typeface="楷体" panose="02010609060101010101" pitchFamily="49" charset="-122"/>
                <a:ea typeface="楷体" panose="02010609060101010101" pitchFamily="49" charset="-122"/>
              </a:rPr>
              <a:t>34</a:t>
            </a:r>
            <a:r>
              <a:rPr lang="zh-CN" altLang="en-US" sz="2400" b="1" dirty="0">
                <a:latin typeface="楷体" panose="02010609060101010101" pitchFamily="49" charset="-122"/>
                <a:ea typeface="楷体" panose="02010609060101010101" pitchFamily="49" charset="-122"/>
              </a:rPr>
              <a:t>元提高</a:t>
            </a:r>
            <a:endParaRPr lang="en-US" altLang="zh-CN" sz="2400" b="1" dirty="0">
              <a:latin typeface="楷体" panose="02010609060101010101" pitchFamily="49" charset="-122"/>
              <a:ea typeface="楷体" panose="02010609060101010101" pitchFamily="49" charset="-122"/>
            </a:endParaRPr>
          </a:p>
          <a:p>
            <a:pPr marL="0" marR="0" indent="0" algn="ctr" defTabSz="914400" rtl="0" eaLnBrk="0" fontAlgn="base" latinLnBrk="0" hangingPunct="0">
              <a:lnSpc>
                <a:spcPct val="100000"/>
              </a:lnSpc>
              <a:spcBef>
                <a:spcPct val="0"/>
              </a:spcBef>
              <a:spcAft>
                <a:spcPct val="0"/>
              </a:spcAft>
              <a:buClrTx/>
              <a:buSzTx/>
              <a:buFontTx/>
              <a:buNone/>
              <a:tabLst/>
            </a:pPr>
            <a:r>
              <a:rPr lang="zh-CN" altLang="en-US" sz="2400" b="1" dirty="0">
                <a:latin typeface="楷体" panose="02010609060101010101" pitchFamily="49" charset="-122"/>
                <a:ea typeface="楷体" panose="02010609060101010101" pitchFamily="49" charset="-122"/>
              </a:rPr>
              <a:t>到</a:t>
            </a:r>
            <a:r>
              <a:rPr lang="en-US" altLang="zh-CN" sz="2400" b="1" dirty="0">
                <a:latin typeface="楷体" panose="02010609060101010101" pitchFamily="49" charset="-122"/>
                <a:ea typeface="楷体" panose="02010609060101010101" pitchFamily="49" charset="-122"/>
              </a:rPr>
              <a:t>39</a:t>
            </a:r>
            <a:r>
              <a:rPr lang="zh-CN" altLang="en-US" sz="2400" b="1" dirty="0">
                <a:latin typeface="楷体" panose="02010609060101010101" pitchFamily="49" charset="-122"/>
                <a:ea typeface="楷体" panose="02010609060101010101" pitchFamily="49" charset="-122"/>
              </a:rPr>
              <a:t>元时，需求量提高了</a:t>
            </a:r>
            <a:r>
              <a:rPr lang="en-US" altLang="zh-CN" sz="2400" b="1" dirty="0">
                <a:latin typeface="楷体" panose="02010609060101010101" pitchFamily="49" charset="-122"/>
                <a:ea typeface="楷体" panose="02010609060101010101" pitchFamily="49" charset="-122"/>
              </a:rPr>
              <a:t>1/3</a:t>
            </a:r>
            <a:r>
              <a:rPr lang="zh-CN" altLang="en-US" sz="2400" b="1" dirty="0">
                <a:latin typeface="楷体" panose="02010609060101010101" pitchFamily="49" charset="-122"/>
                <a:ea typeface="楷体" panose="02010609060101010101" pitchFamily="49" charset="-122"/>
              </a:rPr>
              <a:t>，而从</a:t>
            </a:r>
            <a:r>
              <a:rPr lang="en-US" altLang="zh-CN" sz="2400" b="1" dirty="0">
                <a:latin typeface="楷体" panose="02010609060101010101" pitchFamily="49" charset="-122"/>
                <a:ea typeface="楷体" panose="02010609060101010101" pitchFamily="49" charset="-122"/>
              </a:rPr>
              <a:t>34</a:t>
            </a:r>
            <a:r>
              <a:rPr lang="zh-CN" altLang="en-US" sz="2400" b="1" dirty="0">
                <a:latin typeface="楷体" panose="02010609060101010101" pitchFamily="49" charset="-122"/>
                <a:ea typeface="楷体" panose="02010609060101010101" pitchFamily="49" charset="-122"/>
              </a:rPr>
              <a:t>元</a:t>
            </a:r>
            <a:endParaRPr lang="en-US" altLang="zh-CN" sz="2400" b="1" dirty="0">
              <a:latin typeface="楷体" panose="02010609060101010101" pitchFamily="49" charset="-122"/>
              <a:ea typeface="楷体" panose="02010609060101010101" pitchFamily="49" charset="-122"/>
            </a:endParaRPr>
          </a:p>
          <a:p>
            <a:pPr marL="0" marR="0" indent="0" algn="ctr" defTabSz="914400" rtl="0" eaLnBrk="0" fontAlgn="base" latinLnBrk="0" hangingPunct="0">
              <a:lnSpc>
                <a:spcPct val="100000"/>
              </a:lnSpc>
              <a:spcBef>
                <a:spcPct val="0"/>
              </a:spcBef>
              <a:spcAft>
                <a:spcPct val="0"/>
              </a:spcAft>
              <a:buClrTx/>
              <a:buSzTx/>
              <a:buFontTx/>
              <a:buNone/>
              <a:tabLst/>
            </a:pPr>
            <a:r>
              <a:rPr lang="zh-CN" altLang="en-US" sz="2400" b="1" dirty="0">
                <a:latin typeface="楷体" panose="02010609060101010101" pitchFamily="49" charset="-122"/>
                <a:ea typeface="楷体" panose="02010609060101010101" pitchFamily="49" charset="-122"/>
              </a:rPr>
              <a:t>提高到</a:t>
            </a:r>
            <a:r>
              <a:rPr lang="en-US" altLang="zh-CN" sz="2400" b="1" dirty="0">
                <a:latin typeface="楷体" panose="02010609060101010101" pitchFamily="49" charset="-122"/>
                <a:ea typeface="楷体" panose="02010609060101010101" pitchFamily="49" charset="-122"/>
              </a:rPr>
              <a:t>44</a:t>
            </a:r>
            <a:r>
              <a:rPr lang="zh-CN" altLang="en-US" sz="2400" b="1" dirty="0">
                <a:latin typeface="楷体" panose="02010609060101010101" pitchFamily="49" charset="-122"/>
                <a:ea typeface="楷体" panose="02010609060101010101" pitchFamily="49" charset="-122"/>
              </a:rPr>
              <a:t>元时，需求量没有变化。</a:t>
            </a:r>
            <a:endParaRPr kumimoji="0" lang="zh-CN" altLang="en-US" sz="2400" b="1" i="0" u="none" strike="noStrike" cap="none" normalizeH="0" baseline="0" dirty="0">
              <a:ln>
                <a:noFill/>
              </a:ln>
              <a:solidFill>
                <a:schemeClr val="tx1"/>
              </a:solidFill>
              <a:effectLst/>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6157378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7" grpId="0" animBg="1"/>
      <p:bldP spid="5"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728664" y="764704"/>
            <a:ext cx="8034337" cy="5551961"/>
          </a:xfrm>
        </p:spPr>
        <p:txBody>
          <a:bodyPr/>
          <a:lstStyle/>
          <a:p>
            <a:pPr marL="0" lvl="0" indent="0">
              <a:lnSpc>
                <a:spcPct val="110000"/>
              </a:lnSpc>
              <a:buNone/>
            </a:pPr>
            <a:r>
              <a:rPr lang="zh-CN" altLang="en-US" sz="2200" dirty="0">
                <a:latin typeface="微软雅黑" panose="020B0503020204020204" pitchFamily="34" charset="-122"/>
                <a:ea typeface="微软雅黑" panose="020B0503020204020204" pitchFamily="34" charset="-122"/>
              </a:rPr>
              <a:t>（</a:t>
            </a:r>
            <a:r>
              <a:rPr lang="en-US" altLang="zh-CN" sz="2200" dirty="0">
                <a:latin typeface="微软雅黑" panose="020B0503020204020204" pitchFamily="34" charset="-122"/>
                <a:ea typeface="微软雅黑" panose="020B0503020204020204" pitchFamily="34" charset="-122"/>
              </a:rPr>
              <a:t>3</a:t>
            </a:r>
            <a:r>
              <a:rPr lang="zh-CN" altLang="en-US" sz="2200" dirty="0">
                <a:latin typeface="微软雅黑" panose="020B0503020204020204" pitchFamily="34" charset="-122"/>
                <a:ea typeface="微软雅黑" panose="020B0503020204020204" pitchFamily="34" charset="-122"/>
              </a:rPr>
              <a:t>）整数定价策略</a:t>
            </a:r>
          </a:p>
          <a:p>
            <a:pPr marL="0" lvl="0" indent="0">
              <a:lnSpc>
                <a:spcPct val="110000"/>
              </a:lnSpc>
              <a:buNone/>
            </a:pPr>
            <a:r>
              <a:rPr lang="zh-CN" altLang="en-US" sz="2200" dirty="0">
                <a:latin typeface="微软雅黑" panose="020B0503020204020204" pitchFamily="34" charset="-122"/>
                <a:ea typeface="微软雅黑" panose="020B0503020204020204" pitchFamily="34" charset="-122"/>
              </a:rPr>
              <a:t>（</a:t>
            </a:r>
            <a:r>
              <a:rPr lang="en-US" altLang="zh-CN" sz="2200" dirty="0">
                <a:latin typeface="微软雅黑" panose="020B0503020204020204" pitchFamily="34" charset="-122"/>
                <a:ea typeface="微软雅黑" panose="020B0503020204020204" pitchFamily="34" charset="-122"/>
              </a:rPr>
              <a:t>4</a:t>
            </a:r>
            <a:r>
              <a:rPr lang="zh-CN" altLang="en-US" sz="2200" dirty="0">
                <a:latin typeface="微软雅黑" panose="020B0503020204020204" pitchFamily="34" charset="-122"/>
                <a:ea typeface="微软雅黑" panose="020B0503020204020204" pitchFamily="34" charset="-122"/>
              </a:rPr>
              <a:t>）</a:t>
            </a:r>
            <a:r>
              <a:rPr lang="zh-CN" altLang="en-US" sz="2200" dirty="0">
                <a:solidFill>
                  <a:srgbClr val="C00000"/>
                </a:solidFill>
                <a:latin typeface="微软雅黑" panose="020B0503020204020204" pitchFamily="34" charset="-122"/>
                <a:ea typeface="微软雅黑" panose="020B0503020204020204" pitchFamily="34" charset="-122"/>
              </a:rPr>
              <a:t>招徕定价策略</a:t>
            </a:r>
            <a:endParaRPr lang="en-US" altLang="zh-CN" sz="2200" dirty="0">
              <a:solidFill>
                <a:srgbClr val="C00000"/>
              </a:solidFill>
              <a:latin typeface="微软雅黑" panose="020B0503020204020204" pitchFamily="34" charset="-122"/>
              <a:ea typeface="微软雅黑" panose="020B0503020204020204" pitchFamily="34" charset="-122"/>
            </a:endParaRPr>
          </a:p>
          <a:p>
            <a:pPr marL="0" indent="0">
              <a:lnSpc>
                <a:spcPct val="110000"/>
              </a:lnSpc>
              <a:buNone/>
            </a:pPr>
            <a:r>
              <a:rPr lang="zh-CN" altLang="en-US" sz="2200" dirty="0">
                <a:solidFill>
                  <a:srgbClr val="C00000"/>
                </a:solidFill>
                <a:latin typeface="微软雅黑" panose="020B0503020204020204" pitchFamily="34" charset="-122"/>
                <a:ea typeface="微软雅黑" panose="020B0503020204020204" pitchFamily="34" charset="-122"/>
              </a:rPr>
              <a:t>招徕定价策略：是一种有意将少数商品降价以招揽吸引顾客的定价方式。</a:t>
            </a:r>
            <a:endParaRPr lang="en-US" altLang="zh-CN" sz="2200" dirty="0">
              <a:solidFill>
                <a:srgbClr val="C00000"/>
              </a:solidFill>
              <a:latin typeface="微软雅黑" panose="020B0503020204020204" pitchFamily="34" charset="-122"/>
              <a:ea typeface="微软雅黑" panose="020B0503020204020204" pitchFamily="34" charset="-122"/>
            </a:endParaRPr>
          </a:p>
          <a:p>
            <a:pPr marL="0" indent="0">
              <a:lnSpc>
                <a:spcPct val="110000"/>
              </a:lnSpc>
              <a:buNone/>
            </a:pPr>
            <a:r>
              <a:rPr lang="zh-CN" altLang="en-US" sz="2200" dirty="0">
                <a:solidFill>
                  <a:srgbClr val="C00000"/>
                </a:solidFill>
                <a:latin typeface="微软雅黑" panose="020B0503020204020204" pitchFamily="34" charset="-122"/>
                <a:ea typeface="微软雅黑" panose="020B0503020204020204" pitchFamily="34" charset="-122"/>
              </a:rPr>
              <a:t>需要注意以下问题：</a:t>
            </a:r>
          </a:p>
          <a:p>
            <a:pPr marL="342900" indent="-342900">
              <a:lnSpc>
                <a:spcPct val="110000"/>
              </a:lnSpc>
              <a:buFont typeface="Wingdings" panose="05000000000000000000" pitchFamily="2" charset="2"/>
              <a:buChar char="Ø"/>
            </a:pPr>
            <a:r>
              <a:rPr lang="en-US" altLang="zh-CN" sz="2200" dirty="0">
                <a:solidFill>
                  <a:srgbClr val="C00000"/>
                </a:solidFill>
                <a:latin typeface="微软雅黑" panose="020B0503020204020204" pitchFamily="34" charset="-122"/>
                <a:ea typeface="微软雅黑" panose="020B0503020204020204" pitchFamily="34" charset="-122"/>
              </a:rPr>
              <a:t>1.</a:t>
            </a:r>
            <a:r>
              <a:rPr lang="zh-CN" altLang="en-US" sz="2200" dirty="0">
                <a:solidFill>
                  <a:srgbClr val="C00000"/>
                </a:solidFill>
                <a:latin typeface="微软雅黑" panose="020B0503020204020204" pitchFamily="34" charset="-122"/>
                <a:ea typeface="微软雅黑" panose="020B0503020204020204" pitchFamily="34" charset="-122"/>
              </a:rPr>
              <a:t>注意哪些产品。</a:t>
            </a:r>
            <a:endParaRPr lang="en-US" altLang="zh-CN" sz="2200" dirty="0">
              <a:solidFill>
                <a:srgbClr val="C00000"/>
              </a:solidFill>
              <a:latin typeface="微软雅黑" panose="020B0503020204020204" pitchFamily="34" charset="-122"/>
              <a:ea typeface="微软雅黑" panose="020B0503020204020204" pitchFamily="34" charset="-122"/>
            </a:endParaRPr>
          </a:p>
          <a:p>
            <a:pPr marL="342900" indent="-342900">
              <a:lnSpc>
                <a:spcPct val="110000"/>
              </a:lnSpc>
              <a:buFont typeface="Wingdings" panose="05000000000000000000" pitchFamily="2" charset="2"/>
              <a:buChar char="Ø"/>
            </a:pPr>
            <a:r>
              <a:rPr lang="en-US" altLang="zh-CN" sz="2200" dirty="0">
                <a:solidFill>
                  <a:srgbClr val="C00000"/>
                </a:solidFill>
                <a:latin typeface="微软雅黑" panose="020B0503020204020204" pitchFamily="34" charset="-122"/>
                <a:ea typeface="微软雅黑" panose="020B0503020204020204" pitchFamily="34" charset="-122"/>
              </a:rPr>
              <a:t>2.</a:t>
            </a:r>
            <a:r>
              <a:rPr lang="zh-CN" altLang="en-US" sz="2200" dirty="0">
                <a:solidFill>
                  <a:srgbClr val="C00000"/>
                </a:solidFill>
                <a:latin typeface="微软雅黑" panose="020B0503020204020204" pitchFamily="34" charset="-122"/>
                <a:ea typeface="微软雅黑" panose="020B0503020204020204" pitchFamily="34" charset="-122"/>
              </a:rPr>
              <a:t>降价的幅度。</a:t>
            </a:r>
            <a:endParaRPr lang="en-US" altLang="zh-CN" sz="2200" dirty="0">
              <a:solidFill>
                <a:srgbClr val="C00000"/>
              </a:solidFill>
              <a:latin typeface="微软雅黑" panose="020B0503020204020204" pitchFamily="34" charset="-122"/>
              <a:ea typeface="微软雅黑" panose="020B0503020204020204" pitchFamily="34" charset="-122"/>
            </a:endParaRPr>
          </a:p>
          <a:p>
            <a:pPr marL="342900" indent="-342900">
              <a:lnSpc>
                <a:spcPct val="110000"/>
              </a:lnSpc>
              <a:buFont typeface="Wingdings" panose="05000000000000000000" pitchFamily="2" charset="2"/>
              <a:buChar char="Ø"/>
            </a:pPr>
            <a:r>
              <a:rPr lang="en-US" altLang="zh-CN" sz="2200" dirty="0">
                <a:solidFill>
                  <a:srgbClr val="C00000"/>
                </a:solidFill>
                <a:latin typeface="微软雅黑" panose="020B0503020204020204" pitchFamily="34" charset="-122"/>
                <a:ea typeface="微软雅黑" panose="020B0503020204020204" pitchFamily="34" charset="-122"/>
              </a:rPr>
              <a:t>3.</a:t>
            </a:r>
            <a:r>
              <a:rPr lang="zh-CN" altLang="en-US" sz="2200" dirty="0">
                <a:solidFill>
                  <a:srgbClr val="C00000"/>
                </a:solidFill>
                <a:latin typeface="微软雅黑" panose="020B0503020204020204" pitchFamily="34" charset="-122"/>
                <a:ea typeface="微软雅黑" panose="020B0503020204020204" pitchFamily="34" charset="-122"/>
              </a:rPr>
              <a:t>降价的数量。</a:t>
            </a:r>
            <a:endParaRPr lang="en-US" altLang="zh-CN" sz="2200" dirty="0">
              <a:solidFill>
                <a:srgbClr val="C00000"/>
              </a:solidFill>
              <a:latin typeface="微软雅黑" panose="020B0503020204020204" pitchFamily="34" charset="-122"/>
              <a:ea typeface="微软雅黑" panose="020B0503020204020204" pitchFamily="34" charset="-122"/>
            </a:endParaRPr>
          </a:p>
          <a:p>
            <a:pPr marL="342900" indent="-342900">
              <a:lnSpc>
                <a:spcPct val="110000"/>
              </a:lnSpc>
              <a:buFont typeface="Wingdings" panose="05000000000000000000" pitchFamily="2" charset="2"/>
              <a:buChar char="Ø"/>
            </a:pPr>
            <a:r>
              <a:rPr lang="en-US" altLang="zh-CN" sz="2200" dirty="0">
                <a:solidFill>
                  <a:srgbClr val="C00000"/>
                </a:solidFill>
                <a:latin typeface="微软雅黑" panose="020B0503020204020204" pitchFamily="34" charset="-122"/>
                <a:ea typeface="微软雅黑" panose="020B0503020204020204" pitchFamily="34" charset="-122"/>
              </a:rPr>
              <a:t>4.</a:t>
            </a:r>
            <a:r>
              <a:rPr lang="zh-CN" altLang="en-US" sz="2200" dirty="0">
                <a:solidFill>
                  <a:srgbClr val="C00000"/>
                </a:solidFill>
                <a:latin typeface="微软雅黑" panose="020B0503020204020204" pitchFamily="34" charset="-122"/>
                <a:ea typeface="微软雅黑" panose="020B0503020204020204" pitchFamily="34" charset="-122"/>
              </a:rPr>
              <a:t>降价的真实性。 </a:t>
            </a:r>
            <a:endParaRPr lang="en-US" altLang="zh-CN" sz="2200" dirty="0">
              <a:solidFill>
                <a:srgbClr val="C00000"/>
              </a:solidFill>
              <a:latin typeface="微软雅黑" panose="020B0503020204020204" pitchFamily="34" charset="-122"/>
              <a:ea typeface="微软雅黑" panose="020B0503020204020204" pitchFamily="34" charset="-122"/>
            </a:endParaRPr>
          </a:p>
          <a:p>
            <a:pPr marL="0" indent="0">
              <a:lnSpc>
                <a:spcPct val="110000"/>
              </a:lnSpc>
              <a:buNone/>
            </a:pPr>
            <a:r>
              <a:rPr lang="zh-CN" altLang="en-US" sz="2200" dirty="0">
                <a:latin typeface="微软雅黑" panose="020B0503020204020204" pitchFamily="34" charset="-122"/>
                <a:ea typeface="微软雅黑" panose="020B0503020204020204" pitchFamily="34" charset="-122"/>
              </a:rPr>
              <a:t>（</a:t>
            </a:r>
            <a:r>
              <a:rPr lang="en-US" altLang="zh-CN" sz="2200" dirty="0">
                <a:latin typeface="微软雅黑" panose="020B0503020204020204" pitchFamily="34" charset="-122"/>
                <a:ea typeface="微软雅黑" panose="020B0503020204020204" pitchFamily="34" charset="-122"/>
              </a:rPr>
              <a:t>5</a:t>
            </a:r>
            <a:r>
              <a:rPr lang="zh-CN" altLang="en-US" sz="2200" dirty="0">
                <a:latin typeface="微软雅黑" panose="020B0503020204020204" pitchFamily="34" charset="-122"/>
                <a:ea typeface="微软雅黑" panose="020B0503020204020204" pitchFamily="34" charset="-122"/>
              </a:rPr>
              <a:t>）习惯型定价策略</a:t>
            </a:r>
          </a:p>
          <a:p>
            <a:pPr marL="342900" indent="-342900">
              <a:buFont typeface="Wingdings" panose="05000000000000000000" pitchFamily="2" charset="2"/>
              <a:buChar char="Ø"/>
            </a:pPr>
            <a:endParaRPr lang="en-US" altLang="zh-CN" sz="2200" dirty="0">
              <a:solidFill>
                <a:srgbClr val="C00000"/>
              </a:solidFill>
              <a:latin typeface="微软雅黑" panose="020B0503020204020204" pitchFamily="34" charset="-122"/>
              <a:ea typeface="微软雅黑" panose="020B0503020204020204" pitchFamily="34" charset="-122"/>
            </a:endParaRPr>
          </a:p>
          <a:p>
            <a:pPr lvl="0"/>
            <a:endParaRPr lang="zh-CN" altLang="en-US" sz="2200" dirty="0">
              <a:solidFill>
                <a:srgbClr val="C00000"/>
              </a:solidFill>
            </a:endParaRPr>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34</a:t>
            </a:fld>
            <a:endParaRPr lang="en-GB" altLang="en-GB"/>
          </a:p>
        </p:txBody>
      </p:sp>
      <p:sp>
        <p:nvSpPr>
          <p:cNvPr id="5" name="AutoShape 5"/>
          <p:cNvSpPr>
            <a:spLocks noChangeArrowheads="1"/>
          </p:cNvSpPr>
          <p:nvPr/>
        </p:nvSpPr>
        <p:spPr bwMode="auto">
          <a:xfrm>
            <a:off x="4355976" y="659148"/>
            <a:ext cx="2753228" cy="406648"/>
          </a:xfrm>
          <a:prstGeom prst="wedgeRoundRectCallout">
            <a:avLst>
              <a:gd name="adj1" fmla="val -83190"/>
              <a:gd name="adj2" fmla="val 21929"/>
              <a:gd name="adj3" fmla="val 16667"/>
            </a:avLst>
          </a:prstGeom>
          <a:solidFill>
            <a:schemeClr val="bg1"/>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sz="2000" b="1" dirty="0"/>
              <a:t>满足人们求名的心理。</a:t>
            </a:r>
          </a:p>
        </p:txBody>
      </p:sp>
      <p:sp>
        <p:nvSpPr>
          <p:cNvPr id="6" name="AutoShape 7"/>
          <p:cNvSpPr>
            <a:spLocks noChangeArrowheads="1"/>
          </p:cNvSpPr>
          <p:nvPr/>
        </p:nvSpPr>
        <p:spPr bwMode="auto">
          <a:xfrm>
            <a:off x="4355976" y="1268760"/>
            <a:ext cx="2730727" cy="441013"/>
          </a:xfrm>
          <a:prstGeom prst="wedgeRoundRectCallout">
            <a:avLst>
              <a:gd name="adj1" fmla="val -83562"/>
              <a:gd name="adj2" fmla="val -18312"/>
              <a:gd name="adj3" fmla="val 16667"/>
            </a:avLst>
          </a:prstGeom>
          <a:solidFill>
            <a:schemeClr val="bg1"/>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sz="2000" b="1" dirty="0"/>
              <a:t>满足人们求廉的心理。</a:t>
            </a:r>
          </a:p>
        </p:txBody>
      </p:sp>
      <p:sp>
        <p:nvSpPr>
          <p:cNvPr id="7" name="AutoShape 8"/>
          <p:cNvSpPr>
            <a:spLocks noChangeArrowheads="1"/>
          </p:cNvSpPr>
          <p:nvPr/>
        </p:nvSpPr>
        <p:spPr bwMode="auto">
          <a:xfrm>
            <a:off x="4283041" y="5085184"/>
            <a:ext cx="4456666" cy="399288"/>
          </a:xfrm>
          <a:prstGeom prst="wedgeRoundRectCallout">
            <a:avLst>
              <a:gd name="adj1" fmla="val -63991"/>
              <a:gd name="adj2" fmla="val -14322"/>
              <a:gd name="adj3" fmla="val 16667"/>
            </a:avLst>
          </a:prstGeom>
          <a:solidFill>
            <a:schemeClr val="bg1"/>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zh-CN" altLang="en-US" sz="2000" b="1" dirty="0"/>
              <a:t>根据消费者的习惯价格心理制定价格。</a:t>
            </a:r>
          </a:p>
        </p:txBody>
      </p:sp>
    </p:spTree>
    <p:extLst>
      <p:ext uri="{BB962C8B-B14F-4D97-AF65-F5344CB8AC3E}">
        <p14:creationId xmlns:p14="http://schemas.microsoft.com/office/powerpoint/2010/main" val="23931633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Effect transition="in" filter="barn(inVertical)">
                                      <p:cBhvr>
                                        <p:cTn id="29" dur="500"/>
                                        <p:tgtEl>
                                          <p:spTgt spid="3">
                                            <p:txEl>
                                              <p:pRg st="4" end="4"/>
                                            </p:txEl>
                                          </p:spTgt>
                                        </p:tgtEl>
                                      </p:cBhvr>
                                    </p:animEffect>
                                  </p:childTnLst>
                                </p:cTn>
                              </p:par>
                              <p:par>
                                <p:cTn id="30" presetID="16" presetClass="entr" presetSubtype="21" fill="hold" nodeType="with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arn(inVertical)">
                                      <p:cBhvr>
                                        <p:cTn id="32" dur="500"/>
                                        <p:tgtEl>
                                          <p:spTgt spid="3">
                                            <p:txEl>
                                              <p:pRg st="5" end="5"/>
                                            </p:txEl>
                                          </p:spTgt>
                                        </p:tgtEl>
                                      </p:cBhvr>
                                    </p:animEffect>
                                  </p:childTnLst>
                                </p:cTn>
                              </p:par>
                              <p:par>
                                <p:cTn id="33" presetID="16" presetClass="entr" presetSubtype="21" fill="hold" nodeType="with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Effect transition="in" filter="barn(inVertical)">
                                      <p:cBhvr>
                                        <p:cTn id="35" dur="500"/>
                                        <p:tgtEl>
                                          <p:spTgt spid="3">
                                            <p:txEl>
                                              <p:pRg st="6" end="6"/>
                                            </p:txEl>
                                          </p:spTgt>
                                        </p:tgtEl>
                                      </p:cBhvr>
                                    </p:animEffect>
                                  </p:childTnLst>
                                </p:cTn>
                              </p:par>
                              <p:par>
                                <p:cTn id="36" presetID="16" presetClass="entr" presetSubtype="21" fill="hold" nodeType="withEffect">
                                  <p:stCondLst>
                                    <p:cond delay="0"/>
                                  </p:stCondLst>
                                  <p:childTnLst>
                                    <p:set>
                                      <p:cBhvr>
                                        <p:cTn id="37" dur="1" fill="hold">
                                          <p:stCondLst>
                                            <p:cond delay="0"/>
                                          </p:stCondLst>
                                        </p:cTn>
                                        <p:tgtEl>
                                          <p:spTgt spid="3">
                                            <p:txEl>
                                              <p:pRg st="7" end="7"/>
                                            </p:txEl>
                                          </p:spTgt>
                                        </p:tgtEl>
                                        <p:attrNameLst>
                                          <p:attrName>style.visibility</p:attrName>
                                        </p:attrNameLst>
                                      </p:cBhvr>
                                      <p:to>
                                        <p:strVal val="visible"/>
                                      </p:to>
                                    </p:set>
                                    <p:animEffect transition="in" filter="barn(inVertical)">
                                      <p:cBhvr>
                                        <p:cTn id="38" dur="500"/>
                                        <p:tgtEl>
                                          <p:spTgt spid="3">
                                            <p:txEl>
                                              <p:pRg st="7" end="7"/>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0" indent="0">
              <a:buNone/>
            </a:pPr>
            <a:r>
              <a:rPr lang="en-US" altLang="zh-CN" sz="2200" dirty="0">
                <a:latin typeface="微软雅黑" panose="020B0503020204020204" pitchFamily="34" charset="-122"/>
                <a:ea typeface="微软雅黑" panose="020B0503020204020204" pitchFamily="34" charset="-122"/>
              </a:rPr>
              <a:t>4.</a:t>
            </a:r>
            <a:r>
              <a:rPr lang="zh-CN" altLang="en-US" sz="2200" dirty="0">
                <a:latin typeface="微软雅黑" panose="020B0503020204020204" pitchFamily="34" charset="-122"/>
                <a:ea typeface="微软雅黑" panose="020B0503020204020204" pitchFamily="34" charset="-122"/>
              </a:rPr>
              <a:t>地区定价策略</a:t>
            </a:r>
          </a:p>
          <a:p>
            <a:pPr marL="0" indent="0">
              <a:buNone/>
            </a:pPr>
            <a:r>
              <a:rPr lang="zh-CN" altLang="en-US" sz="2200" dirty="0">
                <a:latin typeface="微软雅黑" panose="020B0503020204020204" pitchFamily="34" charset="-122"/>
                <a:ea typeface="微软雅黑" panose="020B0503020204020204" pitchFamily="34" charset="-122"/>
              </a:rPr>
              <a:t>（</a:t>
            </a:r>
            <a:r>
              <a:rPr lang="en-US" altLang="zh-CN" sz="2200" dirty="0">
                <a:latin typeface="微软雅黑" panose="020B0503020204020204" pitchFamily="34" charset="-122"/>
                <a:ea typeface="微软雅黑" panose="020B0503020204020204" pitchFamily="34" charset="-122"/>
              </a:rPr>
              <a:t>1</a:t>
            </a:r>
            <a:r>
              <a:rPr lang="zh-CN" altLang="en-US" sz="2200" dirty="0">
                <a:latin typeface="微软雅黑" panose="020B0503020204020204" pitchFamily="34" charset="-122"/>
                <a:ea typeface="微软雅黑" panose="020B0503020204020204" pitchFamily="34" charset="-122"/>
              </a:rPr>
              <a:t>）原产地定价策略</a:t>
            </a:r>
          </a:p>
          <a:p>
            <a:pPr marL="0" indent="0">
              <a:buNone/>
            </a:pPr>
            <a:r>
              <a:rPr lang="zh-CN" altLang="en-US" sz="2200" dirty="0">
                <a:latin typeface="微软雅黑" panose="020B0503020204020204" pitchFamily="34" charset="-122"/>
                <a:ea typeface="微软雅黑" panose="020B0503020204020204" pitchFamily="34" charset="-122"/>
              </a:rPr>
              <a:t>（</a:t>
            </a:r>
            <a:r>
              <a:rPr lang="en-US" altLang="zh-CN" sz="2200" dirty="0">
                <a:latin typeface="微软雅黑" panose="020B0503020204020204" pitchFamily="34" charset="-122"/>
                <a:ea typeface="微软雅黑" panose="020B0503020204020204" pitchFamily="34" charset="-122"/>
              </a:rPr>
              <a:t>2</a:t>
            </a:r>
            <a:r>
              <a:rPr lang="zh-CN" altLang="en-US" sz="2200" dirty="0">
                <a:latin typeface="微软雅黑" panose="020B0503020204020204" pitchFamily="34" charset="-122"/>
                <a:ea typeface="微软雅黑" panose="020B0503020204020204" pitchFamily="34" charset="-122"/>
              </a:rPr>
              <a:t>）统一交货定价策略</a:t>
            </a:r>
          </a:p>
          <a:p>
            <a:pPr marL="0" indent="0">
              <a:buNone/>
            </a:pPr>
            <a:r>
              <a:rPr lang="zh-CN" altLang="en-US" sz="2200" dirty="0">
                <a:latin typeface="微软雅黑" panose="020B0503020204020204" pitchFamily="34" charset="-122"/>
                <a:ea typeface="微软雅黑" panose="020B0503020204020204" pitchFamily="34" charset="-122"/>
              </a:rPr>
              <a:t>（</a:t>
            </a:r>
            <a:r>
              <a:rPr lang="en-US" altLang="zh-CN" sz="2200" dirty="0">
                <a:latin typeface="微软雅黑" panose="020B0503020204020204" pitchFamily="34" charset="-122"/>
                <a:ea typeface="微软雅黑" panose="020B0503020204020204" pitchFamily="34" charset="-122"/>
              </a:rPr>
              <a:t>3</a:t>
            </a:r>
            <a:r>
              <a:rPr lang="zh-CN" altLang="en-US" sz="2200" dirty="0">
                <a:latin typeface="微软雅黑" panose="020B0503020204020204" pitchFamily="34" charset="-122"/>
                <a:ea typeface="微软雅黑" panose="020B0503020204020204" pitchFamily="34" charset="-122"/>
              </a:rPr>
              <a:t>）分区定价策略</a:t>
            </a:r>
          </a:p>
          <a:p>
            <a:pPr marL="0" indent="0">
              <a:buNone/>
            </a:pPr>
            <a:r>
              <a:rPr lang="zh-CN" altLang="en-US" sz="2200" dirty="0">
                <a:latin typeface="微软雅黑" panose="020B0503020204020204" pitchFamily="34" charset="-122"/>
                <a:ea typeface="微软雅黑" panose="020B0503020204020204" pitchFamily="34" charset="-122"/>
              </a:rPr>
              <a:t>（</a:t>
            </a:r>
            <a:r>
              <a:rPr lang="en-US" altLang="zh-CN" sz="2200" dirty="0">
                <a:latin typeface="微软雅黑" panose="020B0503020204020204" pitchFamily="34" charset="-122"/>
                <a:ea typeface="微软雅黑" panose="020B0503020204020204" pitchFamily="34" charset="-122"/>
              </a:rPr>
              <a:t>4</a:t>
            </a:r>
            <a:r>
              <a:rPr lang="zh-CN" altLang="en-US" sz="2200" dirty="0">
                <a:latin typeface="微软雅黑" panose="020B0503020204020204" pitchFamily="34" charset="-122"/>
                <a:ea typeface="微软雅黑" panose="020B0503020204020204" pitchFamily="34" charset="-122"/>
              </a:rPr>
              <a:t>）基点定价策略</a:t>
            </a:r>
          </a:p>
          <a:p>
            <a:pPr marL="0" indent="0">
              <a:buNone/>
            </a:pPr>
            <a:r>
              <a:rPr lang="zh-CN" altLang="en-US" sz="2200" dirty="0">
                <a:latin typeface="微软雅黑" panose="020B0503020204020204" pitchFamily="34" charset="-122"/>
                <a:ea typeface="微软雅黑" panose="020B0503020204020204" pitchFamily="34" charset="-122"/>
              </a:rPr>
              <a:t>（</a:t>
            </a:r>
            <a:r>
              <a:rPr lang="en-US" altLang="zh-CN" sz="2200" dirty="0">
                <a:latin typeface="微软雅黑" panose="020B0503020204020204" pitchFamily="34" charset="-122"/>
                <a:ea typeface="微软雅黑" panose="020B0503020204020204" pitchFamily="34" charset="-122"/>
              </a:rPr>
              <a:t>5</a:t>
            </a:r>
            <a:r>
              <a:rPr lang="zh-CN" altLang="en-US" sz="2200" dirty="0">
                <a:latin typeface="微软雅黑" panose="020B0503020204020204" pitchFamily="34" charset="-122"/>
                <a:ea typeface="微软雅黑" panose="020B0503020204020204" pitchFamily="34" charset="-122"/>
              </a:rPr>
              <a:t>）运费免收定价策略</a:t>
            </a:r>
          </a:p>
          <a:p>
            <a:pPr marL="0" indent="0">
              <a:buNone/>
            </a:pPr>
            <a:endParaRPr lang="zh-CN" altLang="en-US" dirty="0">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35</a:t>
            </a:fld>
            <a:endParaRPr lang="en-GB" altLang="en-GB"/>
          </a:p>
        </p:txBody>
      </p:sp>
      <p:grpSp>
        <p:nvGrpSpPr>
          <p:cNvPr id="5" name="Group 4"/>
          <p:cNvGrpSpPr>
            <a:grpSpLocks/>
          </p:cNvGrpSpPr>
          <p:nvPr/>
        </p:nvGrpSpPr>
        <p:grpSpPr bwMode="auto">
          <a:xfrm>
            <a:off x="3131840" y="3140968"/>
            <a:ext cx="5691241" cy="3482498"/>
            <a:chOff x="783" y="1162"/>
            <a:chExt cx="4099" cy="2438"/>
          </a:xfrm>
        </p:grpSpPr>
        <p:sp>
          <p:nvSpPr>
            <p:cNvPr id="6" name="Oval 5"/>
            <p:cNvSpPr>
              <a:spLocks noChangeArrowheads="1"/>
            </p:cNvSpPr>
            <p:nvPr/>
          </p:nvSpPr>
          <p:spPr bwMode="ltGray">
            <a:xfrm>
              <a:off x="1378" y="2765"/>
              <a:ext cx="3504" cy="835"/>
            </a:xfrm>
            <a:prstGeom prst="ellipse">
              <a:avLst/>
            </a:prstGeom>
            <a:gradFill rotWithShape="1">
              <a:gsLst>
                <a:gs pos="0">
                  <a:srgbClr val="292929"/>
                </a:gs>
                <a:gs pos="100000">
                  <a:schemeClr val="bg1"/>
                </a:gs>
              </a:gsLst>
              <a:lin ang="2700000" scaled="1"/>
            </a:gradFill>
            <a:ln>
              <a:noFill/>
            </a:ln>
            <a:effectLst/>
            <a:extLst>
              <a:ext uri="{91240B29-F687-4F45-9708-019B960494DF}">
                <a14:hiddenLine xmlns:a14="http://schemas.microsoft.com/office/drawing/2010/main" w="3175">
                  <a:solidFill>
                    <a:schemeClr val="tx1"/>
                  </a:solidFill>
                  <a:round/>
                  <a:headEnd/>
                  <a:tailEnd type="none" w="sm" len="sm"/>
                </a14:hiddenLine>
              </a:ext>
              <a:ext uri="{AF507438-7753-43E0-B8FC-AC1667EBCBE1}">
                <a14:hiddenEffects xmlns:a14="http://schemas.microsoft.com/office/drawing/2010/main">
                  <a:effectLst>
                    <a:outerShdw dist="71842" dir="2700000" algn="ctr" rotWithShape="0">
                      <a:schemeClr val="bg2"/>
                    </a:outerShdw>
                  </a:effectLst>
                </a14:hiddenEffects>
              </a:ext>
            </a:extLst>
          </p:spPr>
          <p:txBody>
            <a:bodyPr vert="eaVert" wrap="none" lIns="92075" tIns="46038" rIns="92075" bIns="46038" anchor="ctr"/>
            <a:lstStyle/>
            <a:p>
              <a:endParaRPr lang="zh-CN" altLang="en-US"/>
            </a:p>
          </p:txBody>
        </p:sp>
        <p:sp>
          <p:nvSpPr>
            <p:cNvPr id="7" name="Oval 6"/>
            <p:cNvSpPr>
              <a:spLocks noChangeArrowheads="1"/>
            </p:cNvSpPr>
            <p:nvPr/>
          </p:nvSpPr>
          <p:spPr bwMode="ltGray">
            <a:xfrm rot="-998297">
              <a:off x="839" y="1386"/>
              <a:ext cx="3630" cy="1900"/>
            </a:xfrm>
            <a:prstGeom prst="ellipse">
              <a:avLst/>
            </a:prstGeom>
            <a:gradFill rotWithShape="0">
              <a:gsLst>
                <a:gs pos="0">
                  <a:srgbClr val="29698D"/>
                </a:gs>
                <a:gs pos="50000">
                  <a:srgbClr val="29698D">
                    <a:gamma/>
                    <a:tint val="24314"/>
                    <a:invGamma/>
                  </a:srgbClr>
                </a:gs>
                <a:gs pos="100000">
                  <a:srgbClr val="29698D"/>
                </a:gs>
              </a:gsLst>
              <a:lin ang="0" scaled="1"/>
            </a:gradFill>
            <a:ln>
              <a:noFill/>
            </a:ln>
            <a:effectLst/>
            <a:extLst>
              <a:ext uri="{91240B29-F687-4F45-9708-019B960494DF}">
                <a14:hiddenLine xmlns:a14="http://schemas.microsoft.com/office/drawing/2010/main" w="12700">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 name="Oval 7"/>
            <p:cNvSpPr>
              <a:spLocks noChangeArrowheads="1"/>
            </p:cNvSpPr>
            <p:nvPr/>
          </p:nvSpPr>
          <p:spPr bwMode="ltGray">
            <a:xfrm rot="-998297">
              <a:off x="875" y="1284"/>
              <a:ext cx="3504" cy="1841"/>
            </a:xfrm>
            <a:prstGeom prst="ellipse">
              <a:avLst/>
            </a:prstGeom>
            <a:gradFill rotWithShape="1">
              <a:gsLst>
                <a:gs pos="0">
                  <a:srgbClr val="33CCCC">
                    <a:gamma/>
                    <a:shade val="63529"/>
                    <a:invGamma/>
                  </a:srgbClr>
                </a:gs>
                <a:gs pos="100000">
                  <a:srgbClr val="33CCCC"/>
                </a:gs>
              </a:gsLst>
              <a:lin ang="2700000" scaled="1"/>
            </a:gradFill>
            <a:ln>
              <a:noFill/>
            </a:ln>
            <a:effectLst/>
            <a:extLst>
              <a:ext uri="{91240B29-F687-4F45-9708-019B960494DF}">
                <a14:hiddenLine xmlns:a14="http://schemas.microsoft.com/office/drawing/2010/main" w="12700">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 name="Arc 8"/>
            <p:cNvSpPr>
              <a:spLocks/>
            </p:cNvSpPr>
            <p:nvPr/>
          </p:nvSpPr>
          <p:spPr bwMode="gray">
            <a:xfrm rot="-998297">
              <a:off x="2543" y="1333"/>
              <a:ext cx="1796" cy="969"/>
            </a:xfrm>
            <a:custGeom>
              <a:avLst/>
              <a:gdLst>
                <a:gd name="G0" fmla="+- 0 0 0"/>
                <a:gd name="G1" fmla="+- 14335 0 0"/>
                <a:gd name="G2" fmla="+- 21600 0 0"/>
                <a:gd name="T0" fmla="*/ 16157 w 21600"/>
                <a:gd name="T1" fmla="*/ 0 h 22718"/>
                <a:gd name="T2" fmla="*/ 19907 w 21600"/>
                <a:gd name="T3" fmla="*/ 22718 h 22718"/>
                <a:gd name="T4" fmla="*/ 0 w 21600"/>
                <a:gd name="T5" fmla="*/ 14335 h 22718"/>
              </a:gdLst>
              <a:ahLst/>
              <a:cxnLst>
                <a:cxn ang="0">
                  <a:pos x="T0" y="T1"/>
                </a:cxn>
                <a:cxn ang="0">
                  <a:pos x="T2" y="T3"/>
                </a:cxn>
                <a:cxn ang="0">
                  <a:pos x="T4" y="T5"/>
                </a:cxn>
              </a:cxnLst>
              <a:rect l="0" t="0" r="r" b="b"/>
              <a:pathLst>
                <a:path w="21600" h="22718" fill="none" extrusionOk="0">
                  <a:moveTo>
                    <a:pt x="16157" y="-1"/>
                  </a:moveTo>
                  <a:cubicBezTo>
                    <a:pt x="19663" y="3951"/>
                    <a:pt x="21600" y="9051"/>
                    <a:pt x="21600" y="14335"/>
                  </a:cubicBezTo>
                  <a:cubicBezTo>
                    <a:pt x="21600" y="17214"/>
                    <a:pt x="21024" y="20064"/>
                    <a:pt x="19906" y="22717"/>
                  </a:cubicBezTo>
                </a:path>
                <a:path w="21600" h="22718" stroke="0" extrusionOk="0">
                  <a:moveTo>
                    <a:pt x="16157" y="-1"/>
                  </a:moveTo>
                  <a:cubicBezTo>
                    <a:pt x="19663" y="3951"/>
                    <a:pt x="21600" y="9051"/>
                    <a:pt x="21600" y="14335"/>
                  </a:cubicBezTo>
                  <a:cubicBezTo>
                    <a:pt x="21600" y="17214"/>
                    <a:pt x="21024" y="20064"/>
                    <a:pt x="19906" y="22717"/>
                  </a:cubicBezTo>
                  <a:lnTo>
                    <a:pt x="0" y="14335"/>
                  </a:lnTo>
                  <a:close/>
                </a:path>
              </a:pathLst>
            </a:custGeom>
            <a:solidFill>
              <a:srgbClr val="0099CC"/>
            </a:solidFill>
            <a:ln>
              <a:noFill/>
            </a:ln>
            <a:effectLst/>
            <a:extLst>
              <a:ext uri="{91240B29-F687-4F45-9708-019B960494DF}">
                <a14:hiddenLine xmlns:a14="http://schemas.microsoft.com/office/drawing/2010/main" w="12700">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 name="Arc 9"/>
            <p:cNvSpPr>
              <a:spLocks/>
            </p:cNvSpPr>
            <p:nvPr/>
          </p:nvSpPr>
          <p:spPr bwMode="gray">
            <a:xfrm rot="20601703" flipH="1">
              <a:off x="909" y="2160"/>
              <a:ext cx="1812" cy="1027"/>
            </a:xfrm>
            <a:custGeom>
              <a:avLst/>
              <a:gdLst>
                <a:gd name="G0" fmla="+- 0 0 0"/>
                <a:gd name="G1" fmla="+- 6947 0 0"/>
                <a:gd name="G2" fmla="+- 21600 0 0"/>
                <a:gd name="T0" fmla="*/ 20452 w 21600"/>
                <a:gd name="T1" fmla="*/ 0 h 24439"/>
                <a:gd name="T2" fmla="*/ 12673 w 21600"/>
                <a:gd name="T3" fmla="*/ 24439 h 24439"/>
                <a:gd name="T4" fmla="*/ 0 w 21600"/>
                <a:gd name="T5" fmla="*/ 6947 h 24439"/>
              </a:gdLst>
              <a:ahLst/>
              <a:cxnLst>
                <a:cxn ang="0">
                  <a:pos x="T0" y="T1"/>
                </a:cxn>
                <a:cxn ang="0">
                  <a:pos x="T2" y="T3"/>
                </a:cxn>
                <a:cxn ang="0">
                  <a:pos x="T4" y="T5"/>
                </a:cxn>
              </a:cxnLst>
              <a:rect l="0" t="0" r="r" b="b"/>
              <a:pathLst>
                <a:path w="21600" h="24439" fill="none" extrusionOk="0">
                  <a:moveTo>
                    <a:pt x="20452" y="-1"/>
                  </a:moveTo>
                  <a:cubicBezTo>
                    <a:pt x="21212" y="2237"/>
                    <a:pt x="21600" y="4584"/>
                    <a:pt x="21600" y="6947"/>
                  </a:cubicBezTo>
                  <a:cubicBezTo>
                    <a:pt x="21600" y="13871"/>
                    <a:pt x="18280" y="20376"/>
                    <a:pt x="12672" y="24438"/>
                  </a:cubicBezTo>
                </a:path>
                <a:path w="21600" h="24439" stroke="0" extrusionOk="0">
                  <a:moveTo>
                    <a:pt x="20452" y="-1"/>
                  </a:moveTo>
                  <a:cubicBezTo>
                    <a:pt x="21212" y="2237"/>
                    <a:pt x="21600" y="4584"/>
                    <a:pt x="21600" y="6947"/>
                  </a:cubicBezTo>
                  <a:cubicBezTo>
                    <a:pt x="21600" y="13871"/>
                    <a:pt x="18280" y="20376"/>
                    <a:pt x="12672" y="24438"/>
                  </a:cubicBezTo>
                  <a:lnTo>
                    <a:pt x="0" y="6947"/>
                  </a:lnTo>
                  <a:close/>
                </a:path>
              </a:pathLst>
            </a:custGeom>
            <a:gradFill rotWithShape="1">
              <a:gsLst>
                <a:gs pos="0">
                  <a:srgbClr val="47ABE3">
                    <a:gamma/>
                    <a:tint val="45490"/>
                    <a:invGamma/>
                  </a:srgbClr>
                </a:gs>
                <a:gs pos="100000">
                  <a:srgbClr val="47ABE3"/>
                </a:gs>
              </a:gsLst>
              <a:lin ang="2700000" scaled="1"/>
            </a:gradFill>
            <a:ln>
              <a:noFill/>
            </a:ln>
            <a:effectLst/>
            <a:extLst>
              <a:ext uri="{91240B29-F687-4F45-9708-019B960494DF}">
                <a14:hiddenLine xmlns:a14="http://schemas.microsoft.com/office/drawing/2010/main" w="12700">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 name="Arc 10"/>
            <p:cNvSpPr>
              <a:spLocks/>
            </p:cNvSpPr>
            <p:nvPr/>
          </p:nvSpPr>
          <p:spPr bwMode="gray">
            <a:xfrm rot="-998297">
              <a:off x="2067" y="1162"/>
              <a:ext cx="1772" cy="893"/>
            </a:xfrm>
            <a:custGeom>
              <a:avLst/>
              <a:gdLst>
                <a:gd name="G0" fmla="+- 4839 0 0"/>
                <a:gd name="G1" fmla="+- 21600 0 0"/>
                <a:gd name="G2" fmla="+- 21600 0 0"/>
                <a:gd name="T0" fmla="*/ 0 w 21397"/>
                <a:gd name="T1" fmla="*/ 549 h 21600"/>
                <a:gd name="T2" fmla="*/ 21397 w 21397"/>
                <a:gd name="T3" fmla="*/ 7730 h 21600"/>
                <a:gd name="T4" fmla="*/ 4839 w 21397"/>
                <a:gd name="T5" fmla="*/ 21600 h 21600"/>
              </a:gdLst>
              <a:ahLst/>
              <a:cxnLst>
                <a:cxn ang="0">
                  <a:pos x="T0" y="T1"/>
                </a:cxn>
                <a:cxn ang="0">
                  <a:pos x="T2" y="T3"/>
                </a:cxn>
                <a:cxn ang="0">
                  <a:pos x="T4" y="T5"/>
                </a:cxn>
              </a:cxnLst>
              <a:rect l="0" t="0" r="r" b="b"/>
              <a:pathLst>
                <a:path w="21397" h="21600" fill="none" extrusionOk="0">
                  <a:moveTo>
                    <a:pt x="0" y="549"/>
                  </a:moveTo>
                  <a:cubicBezTo>
                    <a:pt x="1587" y="184"/>
                    <a:pt x="3210" y="0"/>
                    <a:pt x="4839" y="0"/>
                  </a:cubicBezTo>
                  <a:cubicBezTo>
                    <a:pt x="11230" y="0"/>
                    <a:pt x="17293" y="2830"/>
                    <a:pt x="21397" y="7729"/>
                  </a:cubicBezTo>
                </a:path>
                <a:path w="21397" h="21600" stroke="0" extrusionOk="0">
                  <a:moveTo>
                    <a:pt x="0" y="549"/>
                  </a:moveTo>
                  <a:cubicBezTo>
                    <a:pt x="1587" y="184"/>
                    <a:pt x="3210" y="0"/>
                    <a:pt x="4839" y="0"/>
                  </a:cubicBezTo>
                  <a:cubicBezTo>
                    <a:pt x="11230" y="0"/>
                    <a:pt x="17293" y="2830"/>
                    <a:pt x="21397" y="7729"/>
                  </a:cubicBezTo>
                  <a:lnTo>
                    <a:pt x="4839" y="21600"/>
                  </a:lnTo>
                  <a:close/>
                </a:path>
              </a:pathLst>
            </a:custGeom>
            <a:gradFill rotWithShape="1">
              <a:gsLst>
                <a:gs pos="0">
                  <a:srgbClr val="AAA0F8">
                    <a:gamma/>
                    <a:shade val="46275"/>
                    <a:invGamma/>
                  </a:srgbClr>
                </a:gs>
                <a:gs pos="100000">
                  <a:srgbClr val="AAA0F8"/>
                </a:gs>
              </a:gsLst>
              <a:lin ang="2700000" scaled="1"/>
            </a:gradFill>
            <a:ln>
              <a:noFill/>
            </a:ln>
            <a:effectLst/>
            <a:extLst>
              <a:ext uri="{91240B29-F687-4F45-9708-019B960494DF}">
                <a14:hiddenLine xmlns:a14="http://schemas.microsoft.com/office/drawing/2010/main" w="12700">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 name="Arc 11"/>
            <p:cNvSpPr>
              <a:spLocks/>
            </p:cNvSpPr>
            <p:nvPr/>
          </p:nvSpPr>
          <p:spPr bwMode="gray">
            <a:xfrm rot="20601703" flipH="1">
              <a:off x="783" y="1573"/>
              <a:ext cx="1740" cy="870"/>
            </a:xfrm>
            <a:custGeom>
              <a:avLst/>
              <a:gdLst>
                <a:gd name="G0" fmla="+- 0 0 0"/>
                <a:gd name="G1" fmla="+- 21142 0 0"/>
                <a:gd name="G2" fmla="+- 21600 0 0"/>
                <a:gd name="T0" fmla="*/ 4423 w 20934"/>
                <a:gd name="T1" fmla="*/ 0 h 21142"/>
                <a:gd name="T2" fmla="*/ 20934 w 20934"/>
                <a:gd name="T3" fmla="*/ 15820 h 21142"/>
                <a:gd name="T4" fmla="*/ 0 w 20934"/>
                <a:gd name="T5" fmla="*/ 21142 h 21142"/>
              </a:gdLst>
              <a:ahLst/>
              <a:cxnLst>
                <a:cxn ang="0">
                  <a:pos x="T0" y="T1"/>
                </a:cxn>
                <a:cxn ang="0">
                  <a:pos x="T2" y="T3"/>
                </a:cxn>
                <a:cxn ang="0">
                  <a:pos x="T4" y="T5"/>
                </a:cxn>
              </a:cxnLst>
              <a:rect l="0" t="0" r="r" b="b"/>
              <a:pathLst>
                <a:path w="20934" h="21142" fill="none" extrusionOk="0">
                  <a:moveTo>
                    <a:pt x="4423" y="-1"/>
                  </a:moveTo>
                  <a:cubicBezTo>
                    <a:pt x="12495" y="1688"/>
                    <a:pt x="18902" y="7826"/>
                    <a:pt x="20934" y="15819"/>
                  </a:cubicBezTo>
                </a:path>
                <a:path w="20934" h="21142" stroke="0" extrusionOk="0">
                  <a:moveTo>
                    <a:pt x="4423" y="-1"/>
                  </a:moveTo>
                  <a:cubicBezTo>
                    <a:pt x="12495" y="1688"/>
                    <a:pt x="18902" y="7826"/>
                    <a:pt x="20934" y="15819"/>
                  </a:cubicBezTo>
                  <a:lnTo>
                    <a:pt x="0" y="21142"/>
                  </a:lnTo>
                  <a:close/>
                </a:path>
              </a:pathLst>
            </a:custGeom>
            <a:gradFill rotWithShape="1">
              <a:gsLst>
                <a:gs pos="0">
                  <a:srgbClr val="47ABE3"/>
                </a:gs>
                <a:gs pos="100000">
                  <a:srgbClr val="47ABE3">
                    <a:gamma/>
                    <a:shade val="46275"/>
                    <a:invGamma/>
                  </a:srgbClr>
                </a:gs>
              </a:gsLst>
              <a:lin ang="2700000" scaled="1"/>
            </a:gradFill>
            <a:ln>
              <a:noFill/>
            </a:ln>
            <a:effectLst/>
            <a:extLst>
              <a:ext uri="{91240B29-F687-4F45-9708-019B960494DF}">
                <a14:hiddenLine xmlns:a14="http://schemas.microsoft.com/office/drawing/2010/main" w="12700">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3" name="Oval 12"/>
            <p:cNvSpPr>
              <a:spLocks noChangeArrowheads="1"/>
            </p:cNvSpPr>
            <p:nvPr/>
          </p:nvSpPr>
          <p:spPr bwMode="gray">
            <a:xfrm rot="-998297">
              <a:off x="1795" y="1734"/>
              <a:ext cx="1698" cy="844"/>
            </a:xfrm>
            <a:prstGeom prst="ellipse">
              <a:avLst/>
            </a:prstGeom>
            <a:gradFill rotWithShape="0">
              <a:gsLst>
                <a:gs pos="0">
                  <a:srgbClr val="000000"/>
                </a:gs>
                <a:gs pos="50000">
                  <a:srgbClr val="000000">
                    <a:gamma/>
                    <a:tint val="24314"/>
                    <a:invGamma/>
                  </a:srgbClr>
                </a:gs>
                <a:gs pos="100000">
                  <a:srgbClr val="000000"/>
                </a:gs>
              </a:gsLst>
              <a:lin ang="0" scaled="1"/>
            </a:gradFill>
            <a:ln>
              <a:noFill/>
            </a:ln>
            <a:effectLst/>
            <a:extLst>
              <a:ext uri="{91240B29-F687-4F45-9708-019B960494DF}">
                <a14:hiddenLine xmlns:a14="http://schemas.microsoft.com/office/drawing/2010/main" w="12700">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4" name="Text Box 13"/>
            <p:cNvSpPr txBox="1">
              <a:spLocks noChangeArrowheads="1"/>
            </p:cNvSpPr>
            <p:nvPr/>
          </p:nvSpPr>
          <p:spPr bwMode="auto">
            <a:xfrm>
              <a:off x="1182" y="1868"/>
              <a:ext cx="848" cy="2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b="1" dirty="0">
                  <a:solidFill>
                    <a:srgbClr val="FFFFFF"/>
                  </a:solidFill>
                  <a:latin typeface="楷体_GB2312" pitchFamily="1" charset="-122"/>
                  <a:ea typeface="楷体_GB2312" pitchFamily="1" charset="-122"/>
                </a:rPr>
                <a:t>原产地定价</a:t>
              </a:r>
            </a:p>
          </p:txBody>
        </p:sp>
        <p:sp>
          <p:nvSpPr>
            <p:cNvPr id="15" name="Text Box 14"/>
            <p:cNvSpPr txBox="1">
              <a:spLocks noChangeArrowheads="1"/>
            </p:cNvSpPr>
            <p:nvPr/>
          </p:nvSpPr>
          <p:spPr bwMode="auto">
            <a:xfrm>
              <a:off x="2313" y="1292"/>
              <a:ext cx="986"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b="1">
                  <a:solidFill>
                    <a:schemeClr val="bg1"/>
                  </a:solidFill>
                  <a:latin typeface="楷体_GB2312" pitchFamily="1" charset="-122"/>
                  <a:ea typeface="楷体_GB2312" pitchFamily="1" charset="-122"/>
                </a:rPr>
                <a:t>统一交货定价</a:t>
              </a:r>
            </a:p>
          </p:txBody>
        </p:sp>
        <p:sp>
          <p:nvSpPr>
            <p:cNvPr id="16" name="Text Box 15"/>
            <p:cNvSpPr txBox="1">
              <a:spLocks noChangeArrowheads="1"/>
            </p:cNvSpPr>
            <p:nvPr/>
          </p:nvSpPr>
          <p:spPr bwMode="auto">
            <a:xfrm>
              <a:off x="3514" y="1580"/>
              <a:ext cx="696"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b="1" dirty="0">
                  <a:solidFill>
                    <a:schemeClr val="bg1"/>
                  </a:solidFill>
                  <a:latin typeface="楷体_GB2312" pitchFamily="1" charset="-122"/>
                  <a:ea typeface="楷体_GB2312" pitchFamily="1" charset="-122"/>
                </a:rPr>
                <a:t>分区定价</a:t>
              </a:r>
            </a:p>
          </p:txBody>
        </p:sp>
        <p:sp>
          <p:nvSpPr>
            <p:cNvPr id="17" name="Freeform 16"/>
            <p:cNvSpPr>
              <a:spLocks/>
            </p:cNvSpPr>
            <p:nvPr/>
          </p:nvSpPr>
          <p:spPr bwMode="gray">
            <a:xfrm>
              <a:off x="3888" y="1922"/>
              <a:ext cx="816" cy="1078"/>
            </a:xfrm>
            <a:custGeom>
              <a:avLst/>
              <a:gdLst>
                <a:gd name="T0" fmla="*/ 0 w 816"/>
                <a:gd name="T1" fmla="*/ 841 h 1078"/>
                <a:gd name="T2" fmla="*/ 784 w 816"/>
                <a:gd name="T3" fmla="*/ 0 h 1078"/>
                <a:gd name="T4" fmla="*/ 816 w 816"/>
                <a:gd name="T5" fmla="*/ 280 h 1078"/>
                <a:gd name="T6" fmla="*/ 544 w 816"/>
                <a:gd name="T7" fmla="*/ 672 h 1078"/>
                <a:gd name="T8" fmla="*/ 25 w 816"/>
                <a:gd name="T9" fmla="*/ 1078 h 1078"/>
                <a:gd name="T10" fmla="*/ 0 w 816"/>
                <a:gd name="T11" fmla="*/ 841 h 1078"/>
              </a:gdLst>
              <a:ahLst/>
              <a:cxnLst>
                <a:cxn ang="0">
                  <a:pos x="T0" y="T1"/>
                </a:cxn>
                <a:cxn ang="0">
                  <a:pos x="T2" y="T3"/>
                </a:cxn>
                <a:cxn ang="0">
                  <a:pos x="T4" y="T5"/>
                </a:cxn>
                <a:cxn ang="0">
                  <a:pos x="T6" y="T7"/>
                </a:cxn>
                <a:cxn ang="0">
                  <a:pos x="T8" y="T9"/>
                </a:cxn>
                <a:cxn ang="0">
                  <a:pos x="T10" y="T11"/>
                </a:cxn>
              </a:cxnLst>
              <a:rect l="0" t="0" r="r" b="b"/>
              <a:pathLst>
                <a:path w="816" h="1078">
                  <a:moveTo>
                    <a:pt x="0" y="841"/>
                  </a:moveTo>
                  <a:lnTo>
                    <a:pt x="784" y="0"/>
                  </a:lnTo>
                  <a:lnTo>
                    <a:pt x="816" y="280"/>
                  </a:lnTo>
                  <a:cubicBezTo>
                    <a:pt x="776" y="392"/>
                    <a:pt x="676" y="539"/>
                    <a:pt x="544" y="672"/>
                  </a:cubicBezTo>
                  <a:cubicBezTo>
                    <a:pt x="412" y="805"/>
                    <a:pt x="116" y="1050"/>
                    <a:pt x="25" y="1078"/>
                  </a:cubicBezTo>
                  <a:cubicBezTo>
                    <a:pt x="7" y="1006"/>
                    <a:pt x="0" y="841"/>
                    <a:pt x="0" y="841"/>
                  </a:cubicBezTo>
                  <a:close/>
                </a:path>
              </a:pathLst>
            </a:custGeom>
            <a:gradFill rotWithShape="0">
              <a:gsLst>
                <a:gs pos="0">
                  <a:srgbClr val="6600CC">
                    <a:gamma/>
                    <a:tint val="45490"/>
                    <a:invGamma/>
                  </a:srgbClr>
                </a:gs>
                <a:gs pos="100000">
                  <a:srgbClr val="6600CC"/>
                </a:gs>
              </a:gsLst>
              <a:lin ang="0" scaled="1"/>
            </a:gradFill>
            <a:ln>
              <a:noFill/>
            </a:ln>
            <a:effectLst/>
            <a:extLst>
              <a:ext uri="{91240B29-F687-4F45-9708-019B960494DF}">
                <a14:hiddenLine xmlns:a14="http://schemas.microsoft.com/office/drawing/2010/main" w="9525"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18" name="Arc 17"/>
            <p:cNvSpPr>
              <a:spLocks/>
            </p:cNvSpPr>
            <p:nvPr/>
          </p:nvSpPr>
          <p:spPr bwMode="gray">
            <a:xfrm rot="-1060795">
              <a:off x="2879" y="1926"/>
              <a:ext cx="1880" cy="848"/>
            </a:xfrm>
            <a:custGeom>
              <a:avLst/>
              <a:gdLst>
                <a:gd name="G0" fmla="+- 0 0 0"/>
                <a:gd name="G1" fmla="+- 0 0 0"/>
                <a:gd name="G2" fmla="+- 21600 0 0"/>
                <a:gd name="T0" fmla="*/ 20601 w 20601"/>
                <a:gd name="T1" fmla="*/ 6492 h 19523"/>
                <a:gd name="T2" fmla="*/ 9242 w 20601"/>
                <a:gd name="T3" fmla="*/ 19523 h 19523"/>
                <a:gd name="T4" fmla="*/ 0 w 20601"/>
                <a:gd name="T5" fmla="*/ 0 h 19523"/>
              </a:gdLst>
              <a:ahLst/>
              <a:cxnLst>
                <a:cxn ang="0">
                  <a:pos x="T0" y="T1"/>
                </a:cxn>
                <a:cxn ang="0">
                  <a:pos x="T2" y="T3"/>
                </a:cxn>
                <a:cxn ang="0">
                  <a:pos x="T4" y="T5"/>
                </a:cxn>
              </a:cxnLst>
              <a:rect l="0" t="0" r="r" b="b"/>
              <a:pathLst>
                <a:path w="20601" h="19523" fill="none" extrusionOk="0">
                  <a:moveTo>
                    <a:pt x="20601" y="6492"/>
                  </a:moveTo>
                  <a:cubicBezTo>
                    <a:pt x="18793" y="12227"/>
                    <a:pt x="14677" y="16949"/>
                    <a:pt x="9241" y="19522"/>
                  </a:cubicBezTo>
                </a:path>
                <a:path w="20601" h="19523" stroke="0" extrusionOk="0">
                  <a:moveTo>
                    <a:pt x="20601" y="6492"/>
                  </a:moveTo>
                  <a:cubicBezTo>
                    <a:pt x="18793" y="12227"/>
                    <a:pt x="14677" y="16949"/>
                    <a:pt x="9241" y="19522"/>
                  </a:cubicBezTo>
                  <a:lnTo>
                    <a:pt x="0" y="0"/>
                  </a:lnTo>
                  <a:close/>
                </a:path>
              </a:pathLst>
            </a:custGeom>
            <a:solidFill>
              <a:srgbClr val="CC99FF"/>
            </a:solidFill>
            <a:ln>
              <a:noFill/>
            </a:ln>
            <a:effectLst/>
            <a:extLst>
              <a:ext uri="{91240B29-F687-4F45-9708-019B960494DF}">
                <a14:hiddenLine xmlns:a14="http://schemas.microsoft.com/office/drawing/2010/main" w="12700">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9" name="Freeform 18"/>
            <p:cNvSpPr>
              <a:spLocks/>
            </p:cNvSpPr>
            <p:nvPr/>
          </p:nvSpPr>
          <p:spPr bwMode="gray">
            <a:xfrm>
              <a:off x="2817" y="2225"/>
              <a:ext cx="1108" cy="779"/>
            </a:xfrm>
            <a:custGeom>
              <a:avLst/>
              <a:gdLst>
                <a:gd name="T0" fmla="*/ 1071 w 1108"/>
                <a:gd name="T1" fmla="*/ 546 h 779"/>
                <a:gd name="T2" fmla="*/ 1108 w 1108"/>
                <a:gd name="T3" fmla="*/ 779 h 779"/>
                <a:gd name="T4" fmla="*/ 67 w 1108"/>
                <a:gd name="T5" fmla="*/ 168 h 779"/>
                <a:gd name="T6" fmla="*/ 0 w 1108"/>
                <a:gd name="T7" fmla="*/ 0 h 779"/>
                <a:gd name="T8" fmla="*/ 1071 w 1108"/>
                <a:gd name="T9" fmla="*/ 546 h 779"/>
              </a:gdLst>
              <a:ahLst/>
              <a:cxnLst>
                <a:cxn ang="0">
                  <a:pos x="T0" y="T1"/>
                </a:cxn>
                <a:cxn ang="0">
                  <a:pos x="T2" y="T3"/>
                </a:cxn>
                <a:cxn ang="0">
                  <a:pos x="T4" y="T5"/>
                </a:cxn>
                <a:cxn ang="0">
                  <a:pos x="T6" y="T7"/>
                </a:cxn>
                <a:cxn ang="0">
                  <a:pos x="T8" y="T9"/>
                </a:cxn>
              </a:cxnLst>
              <a:rect l="0" t="0" r="r" b="b"/>
              <a:pathLst>
                <a:path w="1108" h="779">
                  <a:moveTo>
                    <a:pt x="1071" y="546"/>
                  </a:moveTo>
                  <a:lnTo>
                    <a:pt x="1108" y="779"/>
                  </a:lnTo>
                  <a:lnTo>
                    <a:pt x="67" y="168"/>
                  </a:lnTo>
                  <a:lnTo>
                    <a:pt x="0" y="0"/>
                  </a:lnTo>
                  <a:lnTo>
                    <a:pt x="1071" y="546"/>
                  </a:lnTo>
                  <a:close/>
                </a:path>
              </a:pathLst>
            </a:custGeom>
            <a:gradFill rotWithShape="1">
              <a:gsLst>
                <a:gs pos="0">
                  <a:srgbClr val="5007A1">
                    <a:gamma/>
                    <a:tint val="45490"/>
                    <a:invGamma/>
                  </a:srgbClr>
                </a:gs>
                <a:gs pos="100000">
                  <a:srgbClr val="5007A1"/>
                </a:gs>
              </a:gsLst>
              <a:lin ang="2700000" scaled="1"/>
            </a:gradFill>
            <a:ln>
              <a:noFill/>
            </a:ln>
            <a:effectLst/>
            <a:extLst>
              <a:ext uri="{91240B29-F687-4F45-9708-019B960494DF}">
                <a14:hiddenLine xmlns:a14="http://schemas.microsoft.com/office/drawing/2010/main" w="9525"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a:p>
          </p:txBody>
        </p:sp>
        <p:sp>
          <p:nvSpPr>
            <p:cNvPr id="20" name="Text Box 19"/>
            <p:cNvSpPr txBox="1">
              <a:spLocks noChangeArrowheads="1"/>
            </p:cNvSpPr>
            <p:nvPr/>
          </p:nvSpPr>
          <p:spPr bwMode="auto">
            <a:xfrm>
              <a:off x="3369" y="2204"/>
              <a:ext cx="986"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b="1">
                  <a:solidFill>
                    <a:srgbClr val="9900CC"/>
                  </a:solidFill>
                  <a:latin typeface="楷体_GB2312" pitchFamily="1" charset="-122"/>
                  <a:ea typeface="楷体_GB2312" pitchFamily="1" charset="-122"/>
                </a:rPr>
                <a:t>地区定价策略</a:t>
              </a:r>
            </a:p>
          </p:txBody>
        </p:sp>
        <p:sp>
          <p:nvSpPr>
            <p:cNvPr id="21" name="Text Box 20"/>
            <p:cNvSpPr txBox="1">
              <a:spLocks noChangeArrowheads="1"/>
            </p:cNvSpPr>
            <p:nvPr/>
          </p:nvSpPr>
          <p:spPr bwMode="auto">
            <a:xfrm>
              <a:off x="2410" y="2684"/>
              <a:ext cx="696"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b="1">
                  <a:solidFill>
                    <a:schemeClr val="bg1"/>
                  </a:solidFill>
                  <a:latin typeface="楷体_GB2312" pitchFamily="1" charset="-122"/>
                  <a:ea typeface="楷体_GB2312" pitchFamily="1" charset="-122"/>
                </a:rPr>
                <a:t>基点定价</a:t>
              </a:r>
            </a:p>
          </p:txBody>
        </p:sp>
        <p:sp>
          <p:nvSpPr>
            <p:cNvPr id="22" name="Text Box 21"/>
            <p:cNvSpPr txBox="1">
              <a:spLocks noChangeArrowheads="1"/>
            </p:cNvSpPr>
            <p:nvPr/>
          </p:nvSpPr>
          <p:spPr bwMode="auto">
            <a:xfrm>
              <a:off x="1065" y="2588"/>
              <a:ext cx="986"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b="1">
                  <a:solidFill>
                    <a:schemeClr val="bg1"/>
                  </a:solidFill>
                  <a:latin typeface="楷体_GB2312" pitchFamily="1" charset="-122"/>
                  <a:ea typeface="楷体_GB2312" pitchFamily="1" charset="-122"/>
                </a:rPr>
                <a:t>运费免收定价</a:t>
              </a:r>
            </a:p>
          </p:txBody>
        </p:sp>
        <p:sp>
          <p:nvSpPr>
            <p:cNvPr id="23" name="Oval 22"/>
            <p:cNvSpPr>
              <a:spLocks noChangeArrowheads="1"/>
            </p:cNvSpPr>
            <p:nvPr/>
          </p:nvSpPr>
          <p:spPr bwMode="white">
            <a:xfrm rot="-998297">
              <a:off x="1859" y="1893"/>
              <a:ext cx="1629" cy="687"/>
            </a:xfrm>
            <a:prstGeom prst="ellipse">
              <a:avLst/>
            </a:prstGeom>
            <a:solidFill>
              <a:srgbClr val="FFFFFF"/>
            </a:solidFill>
            <a:ln>
              <a:noFill/>
            </a:ln>
            <a:effectLst/>
            <a:extLst>
              <a:ext uri="{91240B29-F687-4F45-9708-019B960494DF}">
                <a14:hiddenLine xmlns:a14="http://schemas.microsoft.com/office/drawing/2010/main" w="12700">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4" name="Freeform 23"/>
            <p:cNvSpPr>
              <a:spLocks/>
            </p:cNvSpPr>
            <p:nvPr/>
          </p:nvSpPr>
          <p:spPr bwMode="gray">
            <a:xfrm>
              <a:off x="2928" y="2474"/>
              <a:ext cx="808" cy="648"/>
            </a:xfrm>
            <a:custGeom>
              <a:avLst/>
              <a:gdLst>
                <a:gd name="T0" fmla="*/ 0 w 808"/>
                <a:gd name="T1" fmla="*/ 24 h 648"/>
                <a:gd name="T2" fmla="*/ 352 w 808"/>
                <a:gd name="T3" fmla="*/ 448 h 648"/>
                <a:gd name="T4" fmla="*/ 360 w 808"/>
                <a:gd name="T5" fmla="*/ 648 h 648"/>
                <a:gd name="T6" fmla="*/ 808 w 808"/>
                <a:gd name="T7" fmla="*/ 424 h 648"/>
                <a:gd name="T8" fmla="*/ 104 w 808"/>
                <a:gd name="T9" fmla="*/ 0 h 648"/>
                <a:gd name="T10" fmla="*/ 0 w 808"/>
                <a:gd name="T11" fmla="*/ 24 h 648"/>
              </a:gdLst>
              <a:ahLst/>
              <a:cxnLst>
                <a:cxn ang="0">
                  <a:pos x="T0" y="T1"/>
                </a:cxn>
                <a:cxn ang="0">
                  <a:pos x="T2" y="T3"/>
                </a:cxn>
                <a:cxn ang="0">
                  <a:pos x="T4" y="T5"/>
                </a:cxn>
                <a:cxn ang="0">
                  <a:pos x="T6" y="T7"/>
                </a:cxn>
                <a:cxn ang="0">
                  <a:pos x="T8" y="T9"/>
                </a:cxn>
                <a:cxn ang="0">
                  <a:pos x="T10" y="T11"/>
                </a:cxn>
              </a:cxnLst>
              <a:rect l="0" t="0" r="r" b="b"/>
              <a:pathLst>
                <a:path w="808" h="648">
                  <a:moveTo>
                    <a:pt x="0" y="24"/>
                  </a:moveTo>
                  <a:lnTo>
                    <a:pt x="352" y="448"/>
                  </a:lnTo>
                  <a:lnTo>
                    <a:pt x="360" y="648"/>
                  </a:lnTo>
                  <a:lnTo>
                    <a:pt x="808" y="424"/>
                  </a:lnTo>
                  <a:lnTo>
                    <a:pt x="104" y="0"/>
                  </a:lnTo>
                  <a:lnTo>
                    <a:pt x="0" y="24"/>
                  </a:lnTo>
                  <a:close/>
                </a:path>
              </a:pathLst>
            </a:custGeom>
            <a:solidFill>
              <a:srgbClr val="003399">
                <a:alpha val="49001"/>
              </a:srgbClr>
            </a:solidFill>
            <a:ln>
              <a:noFill/>
            </a:ln>
            <a:effectLst/>
            <a:extLst>
              <a:ext uri="{91240B29-F687-4F45-9708-019B960494DF}">
                <a14:hiddenLine xmlns:a14="http://schemas.microsoft.com/office/drawing/2010/main" w="9525"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Tree>
    <p:extLst>
      <p:ext uri="{BB962C8B-B14F-4D97-AF65-F5344CB8AC3E}">
        <p14:creationId xmlns:p14="http://schemas.microsoft.com/office/powerpoint/2010/main" val="113999260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0" indent="0">
              <a:buNone/>
            </a:pPr>
            <a:r>
              <a:rPr lang="en-US" altLang="zh-CN" sz="2400" dirty="0">
                <a:latin typeface="微软雅黑" panose="020B0503020204020204" pitchFamily="34" charset="-122"/>
                <a:ea typeface="微软雅黑" panose="020B0503020204020204" pitchFamily="34" charset="-122"/>
              </a:rPr>
              <a:t>5.</a:t>
            </a:r>
            <a:r>
              <a:rPr lang="zh-CN" altLang="en-US" sz="2400" dirty="0">
                <a:latin typeface="微软雅黑" panose="020B0503020204020204" pitchFamily="34" charset="-122"/>
                <a:ea typeface="微软雅黑" panose="020B0503020204020204" pitchFamily="34" charset="-122"/>
              </a:rPr>
              <a:t>折扣和折让定价策略</a:t>
            </a:r>
          </a:p>
          <a:p>
            <a:pPr marL="0" indent="0">
              <a:buNone/>
            </a:pP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1</a:t>
            </a:r>
            <a:r>
              <a:rPr lang="zh-CN" altLang="en-US" sz="2400" dirty="0">
                <a:latin typeface="微软雅黑" panose="020B0503020204020204" pitchFamily="34" charset="-122"/>
                <a:ea typeface="微软雅黑" panose="020B0503020204020204" pitchFamily="34" charset="-122"/>
              </a:rPr>
              <a:t>）现金折扣</a:t>
            </a:r>
          </a:p>
          <a:p>
            <a:pPr marL="0" indent="0">
              <a:buNone/>
            </a:pP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2</a:t>
            </a:r>
            <a:r>
              <a:rPr lang="zh-CN" altLang="en-US" sz="2400" dirty="0">
                <a:latin typeface="微软雅黑" panose="020B0503020204020204" pitchFamily="34" charset="-122"/>
                <a:ea typeface="微软雅黑" panose="020B0503020204020204" pitchFamily="34" charset="-122"/>
              </a:rPr>
              <a:t>）数量折扣</a:t>
            </a:r>
          </a:p>
          <a:p>
            <a:pPr marL="0" indent="0">
              <a:buNone/>
            </a:pP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3</a:t>
            </a:r>
            <a:r>
              <a:rPr lang="zh-CN" altLang="en-US" sz="2400" dirty="0">
                <a:latin typeface="微软雅黑" panose="020B0503020204020204" pitchFamily="34" charset="-122"/>
                <a:ea typeface="微软雅黑" panose="020B0503020204020204" pitchFamily="34" charset="-122"/>
              </a:rPr>
              <a:t>）功能折扣</a:t>
            </a:r>
          </a:p>
          <a:p>
            <a:pPr marL="0" indent="0">
              <a:buNone/>
            </a:pP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4</a:t>
            </a:r>
            <a:r>
              <a:rPr lang="zh-CN" altLang="en-US" sz="2400" dirty="0">
                <a:latin typeface="微软雅黑" panose="020B0503020204020204" pitchFamily="34" charset="-122"/>
                <a:ea typeface="微软雅黑" panose="020B0503020204020204" pitchFamily="34" charset="-122"/>
              </a:rPr>
              <a:t>）季节折扣</a:t>
            </a:r>
          </a:p>
          <a:p>
            <a:pPr marL="0" indent="0">
              <a:buNone/>
            </a:pP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5</a:t>
            </a:r>
            <a:r>
              <a:rPr lang="zh-CN" altLang="en-US" sz="2400" dirty="0">
                <a:latin typeface="微软雅黑" panose="020B0503020204020204" pitchFamily="34" charset="-122"/>
                <a:ea typeface="微软雅黑" panose="020B0503020204020204" pitchFamily="34" charset="-122"/>
              </a:rPr>
              <a:t>）回扣和津贴</a:t>
            </a:r>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36</a:t>
            </a:fld>
            <a:endParaRPr lang="en-GB" altLang="en-GB"/>
          </a:p>
        </p:txBody>
      </p:sp>
    </p:spTree>
    <p:extLst>
      <p:ext uri="{BB962C8B-B14F-4D97-AF65-F5344CB8AC3E}">
        <p14:creationId xmlns:p14="http://schemas.microsoft.com/office/powerpoint/2010/main" val="311822022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p:txBody>
          <a:bodyPr/>
          <a:lstStyle/>
          <a:p>
            <a:pPr marL="0" indent="0">
              <a:lnSpc>
                <a:spcPct val="120000"/>
              </a:lnSpc>
              <a:buNone/>
            </a:pPr>
            <a:r>
              <a:rPr lang="zh-CN" altLang="en-US" sz="2400" dirty="0">
                <a:solidFill>
                  <a:srgbClr val="C00000"/>
                </a:solidFill>
                <a:latin typeface="微软雅黑" panose="020B0503020204020204" pitchFamily="34" charset="-122"/>
                <a:ea typeface="微软雅黑" panose="020B0503020204020204" pitchFamily="34" charset="-122"/>
              </a:rPr>
              <a:t>动态定价</a:t>
            </a:r>
            <a:endParaRPr lang="en-US" altLang="zh-CN" sz="2400" dirty="0">
              <a:solidFill>
                <a:srgbClr val="C00000"/>
              </a:solidFill>
              <a:latin typeface="微软雅黑" panose="020B0503020204020204" pitchFamily="34" charset="-122"/>
              <a:ea typeface="微软雅黑" panose="020B0503020204020204" pitchFamily="34" charset="-122"/>
            </a:endParaRPr>
          </a:p>
          <a:p>
            <a:pPr marL="0" indent="0">
              <a:lnSpc>
                <a:spcPct val="120000"/>
              </a:lnSpc>
              <a:buNone/>
            </a:pPr>
            <a:r>
              <a:rPr lang="zh-CN" altLang="en-US" sz="2400" dirty="0">
                <a:solidFill>
                  <a:srgbClr val="C00000"/>
                </a:solidFill>
                <a:latin typeface="微软雅黑" panose="020B0503020204020204" pitchFamily="34" charset="-122"/>
                <a:ea typeface="微软雅黑" panose="020B0503020204020204" pitchFamily="34" charset="-122"/>
              </a:rPr>
              <a:t>动态定价</a:t>
            </a:r>
            <a:r>
              <a:rPr lang="zh-CN" altLang="en-US" sz="2400" dirty="0">
                <a:latin typeface="微软雅黑" panose="020B0503020204020204" pitchFamily="34" charset="-122"/>
                <a:ea typeface="微软雅黑" panose="020B0503020204020204" pitchFamily="34" charset="-122"/>
              </a:rPr>
              <a:t>是指企业</a:t>
            </a:r>
            <a:r>
              <a:rPr lang="zh-CN" altLang="en-US" sz="2400" dirty="0">
                <a:solidFill>
                  <a:srgbClr val="C00000"/>
                </a:solidFill>
                <a:latin typeface="微软雅黑" panose="020B0503020204020204" pitchFamily="34" charset="-122"/>
                <a:ea typeface="微软雅黑" panose="020B0503020204020204" pitchFamily="34" charset="-122"/>
              </a:rPr>
              <a:t>根据市场需求和自身供应能力</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以</a:t>
            </a:r>
            <a:r>
              <a:rPr lang="zh-CN" altLang="en-US" sz="2400" dirty="0">
                <a:solidFill>
                  <a:srgbClr val="C00000"/>
                </a:solidFill>
                <a:latin typeface="微软雅黑" panose="020B0503020204020204" pitchFamily="34" charset="-122"/>
                <a:ea typeface="微软雅黑" panose="020B0503020204020204" pitchFamily="34" charset="-122"/>
              </a:rPr>
              <a:t>不同的价格</a:t>
            </a:r>
            <a:r>
              <a:rPr lang="zh-CN" altLang="en-US" sz="2400" dirty="0">
                <a:latin typeface="微软雅黑" panose="020B0503020204020204" pitchFamily="34" charset="-122"/>
                <a:ea typeface="微软雅黑" panose="020B0503020204020204" pitchFamily="34" charset="-122"/>
              </a:rPr>
              <a:t>将</a:t>
            </a:r>
            <a:r>
              <a:rPr lang="zh-CN" altLang="en-US" sz="2400" dirty="0">
                <a:solidFill>
                  <a:srgbClr val="C00000"/>
                </a:solidFill>
                <a:latin typeface="微软雅黑" panose="020B0503020204020204" pitchFamily="34" charset="-122"/>
                <a:ea typeface="微软雅黑" panose="020B0503020204020204" pitchFamily="34" charset="-122"/>
              </a:rPr>
              <a:t>同一产品</a:t>
            </a:r>
            <a:r>
              <a:rPr lang="zh-CN" altLang="en-US" sz="2400" dirty="0">
                <a:latin typeface="微软雅黑" panose="020B0503020204020204" pitchFamily="34" charset="-122"/>
                <a:ea typeface="微软雅黑" panose="020B0503020204020204" pitchFamily="34" charset="-122"/>
              </a:rPr>
              <a:t>适时地销售给</a:t>
            </a:r>
            <a:r>
              <a:rPr lang="zh-CN" altLang="en-US" sz="2400" dirty="0">
                <a:solidFill>
                  <a:srgbClr val="C00000"/>
                </a:solidFill>
                <a:latin typeface="微软雅黑" panose="020B0503020204020204" pitchFamily="34" charset="-122"/>
                <a:ea typeface="微软雅黑" panose="020B0503020204020204" pitchFamily="34" charset="-122"/>
              </a:rPr>
              <a:t>不同的消费者或不同的细分市场</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以</a:t>
            </a:r>
            <a:r>
              <a:rPr lang="zh-CN" altLang="en-US" sz="2400" dirty="0">
                <a:solidFill>
                  <a:srgbClr val="C00000"/>
                </a:solidFill>
                <a:latin typeface="微软雅黑" panose="020B0503020204020204" pitchFamily="34" charset="-122"/>
                <a:ea typeface="微软雅黑" panose="020B0503020204020204" pitchFamily="34" charset="-122"/>
              </a:rPr>
              <a:t>实现收益最大化</a:t>
            </a:r>
            <a:r>
              <a:rPr lang="zh-CN" altLang="en-US" sz="2400" dirty="0">
                <a:latin typeface="微软雅黑" panose="020B0503020204020204" pitchFamily="34" charset="-122"/>
                <a:ea typeface="微软雅黑" panose="020B0503020204020204" pitchFamily="34" charset="-122"/>
              </a:rPr>
              <a:t>的策略。</a:t>
            </a:r>
            <a:endParaRPr lang="en-US" altLang="zh-CN" sz="2400" dirty="0">
              <a:latin typeface="微软雅黑" panose="020B0503020204020204" pitchFamily="34" charset="-122"/>
              <a:ea typeface="微软雅黑" panose="020B0503020204020204" pitchFamily="34" charset="-122"/>
            </a:endParaRPr>
          </a:p>
          <a:p>
            <a:pPr marL="0" indent="0">
              <a:lnSpc>
                <a:spcPct val="120000"/>
              </a:lnSpc>
              <a:buNone/>
            </a:pPr>
            <a:r>
              <a:rPr lang="en-US" altLang="zh-CN" dirty="0">
                <a:solidFill>
                  <a:srgbClr val="C00000"/>
                </a:solidFill>
                <a:latin typeface="微软雅黑" panose="020B0503020204020204" pitchFamily="34" charset="-122"/>
                <a:ea typeface="微软雅黑" panose="020B0503020204020204" pitchFamily="34" charset="-122"/>
              </a:rPr>
              <a:t>1.</a:t>
            </a:r>
            <a:r>
              <a:rPr lang="zh-CN" altLang="en-US" dirty="0">
                <a:solidFill>
                  <a:srgbClr val="C00000"/>
                </a:solidFill>
                <a:latin typeface="微软雅黑" panose="020B0503020204020204" pitchFamily="34" charset="-122"/>
                <a:ea typeface="微软雅黑" panose="020B0503020204020204" pitchFamily="34" charset="-122"/>
              </a:rPr>
              <a:t>基于时基定价策略</a:t>
            </a:r>
            <a:endParaRPr lang="en-US" altLang="zh-CN" dirty="0">
              <a:solidFill>
                <a:srgbClr val="C00000"/>
              </a:solidFill>
              <a:latin typeface="微软雅黑" panose="020B0503020204020204" pitchFamily="34" charset="-122"/>
              <a:ea typeface="微软雅黑" panose="020B0503020204020204" pitchFamily="34" charset="-122"/>
            </a:endParaRPr>
          </a:p>
          <a:p>
            <a:pPr marL="0" indent="0">
              <a:lnSpc>
                <a:spcPct val="120000"/>
              </a:lnSpc>
              <a:buNone/>
            </a:pPr>
            <a:r>
              <a:rPr lang="zh-CN" altLang="en-US" dirty="0">
                <a:latin typeface="微软雅黑" panose="020B0503020204020204" pitchFamily="34" charset="-122"/>
                <a:ea typeface="微软雅黑" panose="020B0503020204020204" pitchFamily="34" charset="-122"/>
              </a:rPr>
              <a:t>时基定价策略是根据</a:t>
            </a:r>
            <a:r>
              <a:rPr lang="zh-CN" altLang="en-US" dirty="0">
                <a:solidFill>
                  <a:srgbClr val="C00000"/>
                </a:solidFill>
                <a:latin typeface="微软雅黑" panose="020B0503020204020204" pitchFamily="34" charset="-122"/>
                <a:ea typeface="微软雅黑" panose="020B0503020204020204" pitchFamily="34" charset="-122"/>
              </a:rPr>
              <a:t>不同时间</a:t>
            </a:r>
            <a:r>
              <a:rPr lang="zh-CN" altLang="en-US" dirty="0">
                <a:latin typeface="微软雅黑" panose="020B0503020204020204" pitchFamily="34" charset="-122"/>
                <a:ea typeface="微软雅黑" panose="020B0503020204020204" pitchFamily="34" charset="-122"/>
              </a:rPr>
              <a:t>消费者所能承受的价格相异来实施的，关键在于把握顾客不同时间对价格承受的心理差异。</a:t>
            </a:r>
            <a:endParaRPr lang="en-US" altLang="zh-CN" dirty="0">
              <a:latin typeface="微软雅黑" panose="020B0503020204020204" pitchFamily="34" charset="-122"/>
              <a:ea typeface="微软雅黑" panose="020B0503020204020204" pitchFamily="34" charset="-122"/>
            </a:endParaRPr>
          </a:p>
          <a:p>
            <a:pPr marL="0" indent="0">
              <a:lnSpc>
                <a:spcPct val="120000"/>
              </a:lnSpc>
              <a:buNone/>
            </a:pPr>
            <a:r>
              <a:rPr lang="zh-CN" altLang="en-US" dirty="0">
                <a:solidFill>
                  <a:srgbClr val="C00000"/>
                </a:solidFill>
                <a:latin typeface="微软雅黑" panose="020B0503020204020204" pitchFamily="34" charset="-122"/>
                <a:ea typeface="微软雅黑" panose="020B0503020204020204" pitchFamily="34" charset="-122"/>
              </a:rPr>
              <a:t>例如，</a:t>
            </a:r>
            <a:r>
              <a:rPr lang="zh-CN" altLang="en-US" dirty="0">
                <a:latin typeface="微软雅黑" panose="020B0503020204020204" pitchFamily="34" charset="-122"/>
                <a:ea typeface="微软雅黑" panose="020B0503020204020204" pitchFamily="34" charset="-122"/>
              </a:rPr>
              <a:t>超前型购买者对新款时装、电脑、创新电子产品</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以及新版精装图书趋之若鹜，他们愿意为此支付更高的价格，那么在一些</a:t>
            </a:r>
            <a:r>
              <a:rPr lang="en-US" altLang="zh-CN" dirty="0">
                <a:latin typeface="微软雅黑" panose="020B0503020204020204" pitchFamily="34" charset="-122"/>
                <a:ea typeface="微软雅黑" panose="020B0503020204020204" pitchFamily="34" charset="-122"/>
              </a:rPr>
              <a:t>B2C</a:t>
            </a:r>
            <a:r>
              <a:rPr lang="zh-CN" altLang="en-US" dirty="0">
                <a:latin typeface="微软雅黑" panose="020B0503020204020204" pitchFamily="34" charset="-122"/>
                <a:ea typeface="微软雅黑" panose="020B0503020204020204" pitchFamily="34" charset="-122"/>
              </a:rPr>
              <a:t>的电子商务网站上商家就可以根据此特点来制定有形商品的价格。</a:t>
            </a:r>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37</a:t>
            </a:fld>
            <a:endParaRPr lang="en-GB" altLang="en-GB"/>
          </a:p>
        </p:txBody>
      </p:sp>
    </p:spTree>
    <p:extLst>
      <p:ext uri="{BB962C8B-B14F-4D97-AF65-F5344CB8AC3E}">
        <p14:creationId xmlns:p14="http://schemas.microsoft.com/office/powerpoint/2010/main" val="140442395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0" indent="0">
              <a:lnSpc>
                <a:spcPct val="120000"/>
              </a:lnSpc>
              <a:buNone/>
            </a:pPr>
            <a:r>
              <a:rPr lang="en-US" altLang="zh-CN" dirty="0">
                <a:solidFill>
                  <a:srgbClr val="C00000"/>
                </a:solidFill>
                <a:latin typeface="微软雅黑" panose="020B0503020204020204" pitchFamily="34" charset="-122"/>
                <a:ea typeface="微软雅黑" panose="020B0503020204020204" pitchFamily="34" charset="-122"/>
              </a:rPr>
              <a:t>2.</a:t>
            </a:r>
            <a:r>
              <a:rPr lang="zh-CN" altLang="en-US" dirty="0">
                <a:solidFill>
                  <a:srgbClr val="C00000"/>
                </a:solidFill>
                <a:latin typeface="微软雅黑" panose="020B0503020204020204" pitchFamily="34" charset="-122"/>
                <a:ea typeface="微软雅黑" panose="020B0503020204020204" pitchFamily="34" charset="-122"/>
              </a:rPr>
              <a:t>基于市场细分与限量配给策略</a:t>
            </a:r>
            <a:endParaRPr lang="en-US" altLang="zh-CN" dirty="0">
              <a:solidFill>
                <a:srgbClr val="C00000"/>
              </a:solidFill>
              <a:latin typeface="微软雅黑" panose="020B0503020204020204" pitchFamily="34" charset="-122"/>
              <a:ea typeface="微软雅黑" panose="020B0503020204020204" pitchFamily="34" charset="-122"/>
            </a:endParaRPr>
          </a:p>
          <a:p>
            <a:pPr marL="0" indent="0">
              <a:lnSpc>
                <a:spcPct val="120000"/>
              </a:lnSpc>
              <a:buNone/>
            </a:pPr>
            <a:r>
              <a:rPr lang="zh-CN" altLang="en-US" dirty="0">
                <a:latin typeface="微软雅黑" panose="020B0503020204020204" pitchFamily="34" charset="-122"/>
                <a:ea typeface="微软雅黑" panose="020B0503020204020204" pitchFamily="34" charset="-122"/>
              </a:rPr>
              <a:t>市场细分与限量配给策略的基本原理是：利用在</a:t>
            </a:r>
            <a:r>
              <a:rPr lang="zh-CN" altLang="en-US" dirty="0">
                <a:solidFill>
                  <a:srgbClr val="C00000"/>
                </a:solidFill>
                <a:latin typeface="微软雅黑" panose="020B0503020204020204" pitchFamily="34" charset="-122"/>
                <a:ea typeface="微软雅黑" panose="020B0503020204020204" pitchFamily="34" charset="-122"/>
              </a:rPr>
              <a:t>不同渠道、不同时间、不同精力花销</a:t>
            </a:r>
            <a:r>
              <a:rPr lang="zh-CN" altLang="en-US" dirty="0">
                <a:latin typeface="微软雅黑" panose="020B0503020204020204" pitchFamily="34" charset="-122"/>
                <a:ea typeface="微软雅黑" panose="020B0503020204020204" pitchFamily="34" charset="-122"/>
              </a:rPr>
              <a:t>情况下，顾客表现出来的差异性价格承受心理。为此，企业必须开发专门的产品服务组合，根据不同的产品配置、渠道、客户类型和时间，进行区别定价。</a:t>
            </a:r>
            <a:endParaRPr lang="en-US" altLang="zh-CN" dirty="0">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38</a:t>
            </a:fld>
            <a:endParaRPr lang="en-GB" altLang="en-GB"/>
          </a:p>
        </p:txBody>
      </p:sp>
    </p:spTree>
    <p:extLst>
      <p:ext uri="{BB962C8B-B14F-4D97-AF65-F5344CB8AC3E}">
        <p14:creationId xmlns:p14="http://schemas.microsoft.com/office/powerpoint/2010/main" val="82493299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0" indent="0">
              <a:buNone/>
            </a:pPr>
            <a:r>
              <a:rPr lang="en-US" altLang="zh-CN" sz="2400" dirty="0">
                <a:latin typeface="微软雅黑" panose="020B0503020204020204" pitchFamily="34" charset="-122"/>
                <a:ea typeface="微软雅黑" panose="020B0503020204020204" pitchFamily="34" charset="-122"/>
              </a:rPr>
              <a:t>3.4  </a:t>
            </a:r>
            <a:r>
              <a:rPr lang="zh-CN" altLang="en-US" sz="2400" dirty="0">
                <a:latin typeface="微软雅黑" panose="020B0503020204020204" pitchFamily="34" charset="-122"/>
                <a:ea typeface="微软雅黑" panose="020B0503020204020204" pitchFamily="34" charset="-122"/>
              </a:rPr>
              <a:t>汽车价格变化及企业对策</a:t>
            </a:r>
          </a:p>
          <a:p>
            <a:pPr marL="0" indent="0">
              <a:buNone/>
            </a:pPr>
            <a:endParaRPr lang="en-US" altLang="zh-CN" sz="2400" dirty="0">
              <a:latin typeface="微软雅黑" panose="020B0503020204020204" pitchFamily="34" charset="-122"/>
              <a:ea typeface="微软雅黑" panose="020B0503020204020204" pitchFamily="34" charset="-122"/>
            </a:endParaRPr>
          </a:p>
          <a:p>
            <a:pPr marL="0" indent="0">
              <a:buNone/>
            </a:pPr>
            <a:r>
              <a:rPr lang="en-US" altLang="zh-CN" sz="2400" dirty="0">
                <a:latin typeface="微软雅黑" panose="020B0503020204020204" pitchFamily="34" charset="-122"/>
                <a:ea typeface="微软雅黑" panose="020B0503020204020204" pitchFamily="34" charset="-122"/>
              </a:rPr>
              <a:t>3.4.1</a:t>
            </a:r>
            <a:r>
              <a:rPr lang="zh-CN" altLang="en-US" sz="2400" dirty="0">
                <a:latin typeface="微软雅黑" panose="020B0503020204020204" pitchFamily="34" charset="-122"/>
                <a:ea typeface="微软雅黑" panose="020B0503020204020204" pitchFamily="34" charset="-122"/>
              </a:rPr>
              <a:t>主动提价策略</a:t>
            </a:r>
          </a:p>
          <a:p>
            <a:pPr marL="0" indent="0">
              <a:buNone/>
            </a:pPr>
            <a:r>
              <a:rPr lang="zh-CN" altLang="en-US" sz="2200" dirty="0">
                <a:latin typeface="微软雅黑" panose="020B0503020204020204" pitchFamily="34" charset="-122"/>
                <a:ea typeface="微软雅黑" panose="020B0503020204020204" pitchFamily="34" charset="-122"/>
              </a:rPr>
              <a:t>因此，企业要提价成功应注意以下</a:t>
            </a:r>
            <a:r>
              <a:rPr lang="en-US" altLang="zh-CN" sz="2200" dirty="0">
                <a:latin typeface="微软雅黑" panose="020B0503020204020204" pitchFamily="34" charset="-122"/>
                <a:ea typeface="微软雅黑" panose="020B0503020204020204" pitchFamily="34" charset="-122"/>
              </a:rPr>
              <a:t>4</a:t>
            </a:r>
            <a:r>
              <a:rPr lang="zh-CN" altLang="en-US" sz="2200" dirty="0">
                <a:latin typeface="微软雅黑" panose="020B0503020204020204" pitchFamily="34" charset="-122"/>
                <a:ea typeface="微软雅黑" panose="020B0503020204020204" pitchFamily="34" charset="-122"/>
              </a:rPr>
              <a:t>个方面。</a:t>
            </a:r>
          </a:p>
          <a:p>
            <a:pPr marL="0" indent="0">
              <a:buNone/>
            </a:pPr>
            <a:r>
              <a:rPr lang="zh-CN" altLang="en-US" sz="2200" dirty="0">
                <a:latin typeface="微软雅黑" panose="020B0503020204020204" pitchFamily="34" charset="-122"/>
                <a:ea typeface="微软雅黑" panose="020B0503020204020204" pitchFamily="34" charset="-122"/>
              </a:rPr>
              <a:t>（</a:t>
            </a:r>
            <a:r>
              <a:rPr lang="en-US" altLang="zh-CN" sz="2200" dirty="0">
                <a:latin typeface="微软雅黑" panose="020B0503020204020204" pitchFamily="34" charset="-122"/>
                <a:ea typeface="微软雅黑" panose="020B0503020204020204" pitchFamily="34" charset="-122"/>
              </a:rPr>
              <a:t>1</a:t>
            </a:r>
            <a:r>
              <a:rPr lang="zh-CN" altLang="en-US" sz="2200" dirty="0">
                <a:latin typeface="微软雅黑" panose="020B0503020204020204" pitchFamily="34" charset="-122"/>
                <a:ea typeface="微软雅黑" panose="020B0503020204020204" pitchFamily="34" charset="-122"/>
              </a:rPr>
              <a:t>）完善的企业提价基础</a:t>
            </a:r>
          </a:p>
          <a:p>
            <a:pPr marL="0" indent="0">
              <a:buNone/>
            </a:pPr>
            <a:r>
              <a:rPr lang="zh-CN" altLang="en-US" sz="2200" dirty="0">
                <a:latin typeface="微软雅黑" panose="020B0503020204020204" pitchFamily="34" charset="-122"/>
                <a:ea typeface="微软雅黑" panose="020B0503020204020204" pitchFamily="34" charset="-122"/>
              </a:rPr>
              <a:t>（</a:t>
            </a:r>
            <a:r>
              <a:rPr lang="en-US" altLang="zh-CN" sz="2200" dirty="0">
                <a:latin typeface="微软雅黑" panose="020B0503020204020204" pitchFamily="34" charset="-122"/>
                <a:ea typeface="微软雅黑" panose="020B0503020204020204" pitchFamily="34" charset="-122"/>
              </a:rPr>
              <a:t>2</a:t>
            </a:r>
            <a:r>
              <a:rPr lang="zh-CN" altLang="en-US" sz="2200" dirty="0">
                <a:latin typeface="微软雅黑" panose="020B0503020204020204" pitchFamily="34" charset="-122"/>
                <a:ea typeface="微软雅黑" panose="020B0503020204020204" pitchFamily="34" charset="-122"/>
              </a:rPr>
              <a:t>）寻找合适的提价理由</a:t>
            </a:r>
          </a:p>
          <a:p>
            <a:pPr marL="0" indent="0">
              <a:buNone/>
            </a:pPr>
            <a:r>
              <a:rPr lang="zh-CN" altLang="en-US" sz="2200" dirty="0">
                <a:latin typeface="微软雅黑" panose="020B0503020204020204" pitchFamily="34" charset="-122"/>
                <a:ea typeface="微软雅黑" panose="020B0503020204020204" pitchFamily="34" charset="-122"/>
              </a:rPr>
              <a:t>（</a:t>
            </a:r>
            <a:r>
              <a:rPr lang="en-US" altLang="zh-CN" sz="2200" dirty="0">
                <a:latin typeface="微软雅黑" panose="020B0503020204020204" pitchFamily="34" charset="-122"/>
                <a:ea typeface="微软雅黑" panose="020B0503020204020204" pitchFamily="34" charset="-122"/>
              </a:rPr>
              <a:t>3</a:t>
            </a:r>
            <a:r>
              <a:rPr lang="zh-CN" altLang="en-US" sz="2200" dirty="0">
                <a:latin typeface="微软雅黑" panose="020B0503020204020204" pitchFamily="34" charset="-122"/>
                <a:ea typeface="微软雅黑" panose="020B0503020204020204" pitchFamily="34" charset="-122"/>
              </a:rPr>
              <a:t>）寻找合适的提价时间</a:t>
            </a:r>
          </a:p>
          <a:p>
            <a:pPr marL="0" indent="0">
              <a:buNone/>
            </a:pPr>
            <a:r>
              <a:rPr lang="zh-CN" altLang="en-US" sz="2200" dirty="0">
                <a:latin typeface="微软雅黑" panose="020B0503020204020204" pitchFamily="34" charset="-122"/>
                <a:ea typeface="微软雅黑" panose="020B0503020204020204" pitchFamily="34" charset="-122"/>
              </a:rPr>
              <a:t>（</a:t>
            </a:r>
            <a:r>
              <a:rPr lang="en-US" altLang="zh-CN" sz="2200" dirty="0">
                <a:latin typeface="微软雅黑" panose="020B0503020204020204" pitchFamily="34" charset="-122"/>
                <a:ea typeface="微软雅黑" panose="020B0503020204020204" pitchFamily="34" charset="-122"/>
              </a:rPr>
              <a:t>4</a:t>
            </a:r>
            <a:r>
              <a:rPr lang="zh-CN" altLang="en-US" sz="2200" dirty="0">
                <a:latin typeface="微软雅黑" panose="020B0503020204020204" pitchFamily="34" charset="-122"/>
                <a:ea typeface="微软雅黑" panose="020B0503020204020204" pitchFamily="34" charset="-122"/>
              </a:rPr>
              <a:t>）强而有力的后勤保障</a:t>
            </a:r>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39</a:t>
            </a:fld>
            <a:endParaRPr lang="en-GB" altLang="en-GB"/>
          </a:p>
        </p:txBody>
      </p:sp>
      <p:sp>
        <p:nvSpPr>
          <p:cNvPr id="5" name="云形标注 4"/>
          <p:cNvSpPr/>
          <p:nvPr/>
        </p:nvSpPr>
        <p:spPr bwMode="auto">
          <a:xfrm>
            <a:off x="5148064" y="476672"/>
            <a:ext cx="3240360" cy="1008112"/>
          </a:xfrm>
          <a:prstGeom prst="cloudCallout">
            <a:avLst/>
          </a:prstGeom>
          <a:solidFill>
            <a:srgbClr val="FFFF00"/>
          </a:solidFill>
          <a:ln w="6350" cap="flat" cmpd="sng" algn="ctr">
            <a:noFill/>
            <a:prstDash val="solid"/>
            <a:round/>
            <a:headEnd type="none" w="med" len="med"/>
            <a:tailEnd type="none" w="med" len="med"/>
          </a:ln>
          <a:effectLst>
            <a:outerShdw dist="17961" dir="2700000" algn="ctr" rotWithShape="0">
              <a:srgbClr val="808080"/>
            </a:outerShdw>
          </a:effectLst>
        </p:spPr>
        <p:txBody>
          <a:bodyPr vert="horz" wrap="none" lIns="91440" tIns="91440" rIns="91440" bIns="9144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zh-CN" altLang="en-US" sz="2800" b="0" i="0" u="none" strike="noStrike" cap="none" normalizeH="0" baseline="0" dirty="0">
                <a:ln>
                  <a:noFill/>
                </a:ln>
                <a:solidFill>
                  <a:schemeClr val="tx1"/>
                </a:solidFill>
                <a:effectLst/>
                <a:latin typeface="Verdana" pitchFamily="34" charset="0"/>
              </a:rPr>
              <a:t>小案例：啤酒</a:t>
            </a:r>
          </a:p>
        </p:txBody>
      </p:sp>
    </p:spTree>
    <p:extLst>
      <p:ext uri="{BB962C8B-B14F-4D97-AF65-F5344CB8AC3E}">
        <p14:creationId xmlns:p14="http://schemas.microsoft.com/office/powerpoint/2010/main" val="38834072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1000"/>
                                        <p:tgtEl>
                                          <p:spTgt spid="3">
                                            <p:txEl>
                                              <p:pRg st="2" end="2"/>
                                            </p:txEl>
                                          </p:spTgt>
                                        </p:tgtEl>
                                      </p:cBhvr>
                                    </p:animEffect>
                                    <p:anim calcmode="lin" valueType="num">
                                      <p:cBhvr>
                                        <p:cTn id="13"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2" end="2"/>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1000"/>
                                        <p:tgtEl>
                                          <p:spTgt spid="3">
                                            <p:txEl>
                                              <p:pRg st="3" end="3"/>
                                            </p:txEl>
                                          </p:spTgt>
                                        </p:tgtEl>
                                      </p:cBhvr>
                                    </p:animEffect>
                                    <p:anim calcmode="lin" valueType="num">
                                      <p:cBhvr>
                                        <p:cTn id="18"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3" end="3"/>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1000"/>
                                        <p:tgtEl>
                                          <p:spTgt spid="3">
                                            <p:txEl>
                                              <p:pRg st="4" end="4"/>
                                            </p:txEl>
                                          </p:spTgt>
                                        </p:tgtEl>
                                      </p:cBhvr>
                                    </p:animEffect>
                                    <p:anim calcmode="lin" valueType="num">
                                      <p:cBhvr>
                                        <p:cTn id="23"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4" dur="1000" fill="hold"/>
                                        <p:tgtEl>
                                          <p:spTgt spid="3">
                                            <p:txEl>
                                              <p:pRg st="4" end="4"/>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1000"/>
                                        <p:tgtEl>
                                          <p:spTgt spid="3">
                                            <p:txEl>
                                              <p:pRg st="5" end="5"/>
                                            </p:txEl>
                                          </p:spTgt>
                                        </p:tgtEl>
                                      </p:cBhvr>
                                    </p:animEffect>
                                    <p:anim calcmode="lin" valueType="num">
                                      <p:cBhvr>
                                        <p:cTn id="28"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29" dur="1000" fill="hold"/>
                                        <p:tgtEl>
                                          <p:spTgt spid="3">
                                            <p:txEl>
                                              <p:pRg st="5" end="5"/>
                                            </p:txEl>
                                          </p:spTgt>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fade">
                                      <p:cBhvr>
                                        <p:cTn id="32" dur="1000"/>
                                        <p:tgtEl>
                                          <p:spTgt spid="3">
                                            <p:txEl>
                                              <p:pRg st="6" end="6"/>
                                            </p:txEl>
                                          </p:spTgt>
                                        </p:tgtEl>
                                      </p:cBhvr>
                                    </p:animEffect>
                                    <p:anim calcmode="lin" valueType="num">
                                      <p:cBhvr>
                                        <p:cTn id="33"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4" dur="1000" fill="hold"/>
                                        <p:tgtEl>
                                          <p:spTgt spid="3">
                                            <p:txEl>
                                              <p:pRg st="6" end="6"/>
                                            </p:txEl>
                                          </p:spTgt>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Effect transition="in" filter="fade">
                                      <p:cBhvr>
                                        <p:cTn id="37" dur="1000"/>
                                        <p:tgtEl>
                                          <p:spTgt spid="3">
                                            <p:txEl>
                                              <p:pRg st="7" end="7"/>
                                            </p:txEl>
                                          </p:spTgt>
                                        </p:tgtEl>
                                      </p:cBhvr>
                                    </p:animEffect>
                                    <p:anim calcmode="lin" valueType="num">
                                      <p:cBhvr>
                                        <p:cTn id="38"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39"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728664" y="358776"/>
            <a:ext cx="8094417" cy="5957890"/>
          </a:xfrm>
        </p:spPr>
        <p:txBody>
          <a:bodyPr/>
          <a:lstStyle/>
          <a:p>
            <a:pPr marL="0" indent="0" algn="just">
              <a:lnSpc>
                <a:spcPct val="110000"/>
              </a:lnSpc>
              <a:buNone/>
            </a:pPr>
            <a:r>
              <a:rPr lang="zh-CN" altLang="en-US" sz="2400" dirty="0">
                <a:latin typeface="微软雅黑" panose="020B0503020204020204" pitchFamily="34" charset="-122"/>
                <a:ea typeface="微软雅黑" panose="020B0503020204020204" pitchFamily="34" charset="-122"/>
              </a:rPr>
              <a:t>企业取得盈利的销售数量的初始点只能在价格补偿平均变动成本费用之后的积累余额等于全部固定成本费用之时，</a:t>
            </a:r>
            <a:r>
              <a:rPr lang="zh-CN" altLang="en-US" sz="2400" dirty="0">
                <a:solidFill>
                  <a:srgbClr val="C00000"/>
                </a:solidFill>
                <a:latin typeface="微软雅黑" panose="020B0503020204020204" pitchFamily="34" charset="-122"/>
                <a:ea typeface="微软雅黑" panose="020B0503020204020204" pitchFamily="34" charset="-122"/>
              </a:rPr>
              <a:t>即盈亏分界点Ｅ</a:t>
            </a:r>
            <a:r>
              <a:rPr lang="zh-CN" altLang="en-US" sz="2400" dirty="0">
                <a:latin typeface="微软雅黑" panose="020B0503020204020204" pitchFamily="34" charset="-122"/>
                <a:ea typeface="微软雅黑" panose="020B0503020204020204" pitchFamily="34" charset="-122"/>
              </a:rPr>
              <a:t>。</a:t>
            </a:r>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4</a:t>
            </a:fld>
            <a:endParaRPr lang="en-GB" altLang="en-GB"/>
          </a:p>
        </p:txBody>
      </p:sp>
      <p:pic>
        <p:nvPicPr>
          <p:cNvPr id="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46222" y="1700808"/>
            <a:ext cx="8160685" cy="4762579"/>
          </a:xfrm>
          <a:prstGeom prst="rect">
            <a:avLst/>
          </a:prstGeom>
          <a:noFill/>
          <a:ln w="9525" algn="ctr">
            <a:noFill/>
            <a:miter lim="800000"/>
            <a:headEnd/>
            <a:tailEnd/>
          </a:ln>
          <a:effectLst/>
        </p:spPr>
      </p:pic>
    </p:spTree>
    <p:extLst>
      <p:ext uri="{BB962C8B-B14F-4D97-AF65-F5344CB8AC3E}">
        <p14:creationId xmlns:p14="http://schemas.microsoft.com/office/powerpoint/2010/main" val="385093899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0" indent="0">
              <a:buNone/>
            </a:pPr>
            <a:r>
              <a:rPr lang="zh-CN" altLang="en-US" sz="2800" dirty="0">
                <a:solidFill>
                  <a:srgbClr val="C00000"/>
                </a:solidFill>
                <a:latin typeface="微软雅黑" panose="020B0503020204020204" pitchFamily="34" charset="-122"/>
                <a:ea typeface="微软雅黑" panose="020B0503020204020204" pitchFamily="34" charset="-122"/>
              </a:rPr>
              <a:t>引起提价的原因</a:t>
            </a:r>
          </a:p>
          <a:p>
            <a:pPr lvl="1">
              <a:buFont typeface="Wingdings" panose="05000000000000000000" pitchFamily="2" charset="2"/>
              <a:buChar char="Ø"/>
            </a:pPr>
            <a:r>
              <a:rPr lang="zh-CN" altLang="en-US" sz="2400" dirty="0">
                <a:latin typeface="微软雅黑" panose="020B0503020204020204" pitchFamily="34" charset="-122"/>
                <a:ea typeface="微软雅黑" panose="020B0503020204020204" pitchFamily="34" charset="-122"/>
              </a:rPr>
              <a:t>成本膨胀（</a:t>
            </a:r>
            <a:r>
              <a:rPr lang="en-US" altLang="zh-CN" sz="2400" dirty="0">
                <a:latin typeface="微软雅黑" panose="020B0503020204020204" pitchFamily="34" charset="-122"/>
                <a:ea typeface="微软雅黑" panose="020B0503020204020204" pitchFamily="34" charset="-122"/>
              </a:rPr>
              <a:t>Cost Inflation)</a:t>
            </a:r>
            <a:r>
              <a:rPr lang="zh-CN" altLang="en-US" sz="2400" dirty="0">
                <a:latin typeface="微软雅黑" panose="020B0503020204020204" pitchFamily="34" charset="-122"/>
                <a:ea typeface="微软雅黑" panose="020B0503020204020204" pitchFamily="34" charset="-122"/>
              </a:rPr>
              <a:t>。</a:t>
            </a:r>
          </a:p>
          <a:p>
            <a:pPr lvl="1">
              <a:buFont typeface="Wingdings" panose="05000000000000000000" pitchFamily="2" charset="2"/>
              <a:buChar char="Ø"/>
            </a:pPr>
            <a:r>
              <a:rPr lang="zh-CN" altLang="en-US" sz="2400" dirty="0">
                <a:latin typeface="微软雅黑" panose="020B0503020204020204" pitchFamily="34" charset="-122"/>
                <a:ea typeface="微软雅黑" panose="020B0503020204020204" pitchFamily="34" charset="-122"/>
              </a:rPr>
              <a:t>供不应求</a:t>
            </a:r>
            <a:r>
              <a:rPr lang="en-US" altLang="zh-CN" sz="2400" dirty="0">
                <a:latin typeface="微软雅黑" panose="020B0503020204020204" pitchFamily="34" charset="-122"/>
                <a:ea typeface="微软雅黑" panose="020B0503020204020204" pitchFamily="34" charset="-122"/>
              </a:rPr>
              <a:t>(Over demand)</a:t>
            </a:r>
            <a:r>
              <a:rPr lang="zh-CN" altLang="en-US" sz="2400" dirty="0">
                <a:latin typeface="微软雅黑" panose="020B0503020204020204" pitchFamily="34" charset="-122"/>
                <a:ea typeface="微软雅黑" panose="020B0503020204020204" pitchFamily="34" charset="-122"/>
              </a:rPr>
              <a:t>。</a:t>
            </a:r>
          </a:p>
          <a:p>
            <a:pPr lvl="1">
              <a:buFont typeface="Wingdings" panose="05000000000000000000" pitchFamily="2" charset="2"/>
              <a:buChar char="Ø"/>
            </a:pPr>
            <a:r>
              <a:rPr lang="zh-CN" altLang="en-US" sz="2400" dirty="0">
                <a:latin typeface="微软雅黑" panose="020B0503020204020204" pitchFamily="34" charset="-122"/>
                <a:ea typeface="微软雅黑" panose="020B0503020204020204" pitchFamily="34" charset="-122"/>
              </a:rPr>
              <a:t>产品性能提高。</a:t>
            </a:r>
          </a:p>
          <a:p>
            <a:pPr lvl="1">
              <a:buFont typeface="Wingdings" panose="05000000000000000000" pitchFamily="2" charset="2"/>
              <a:buChar char="Ø"/>
            </a:pPr>
            <a:r>
              <a:rPr lang="zh-CN" altLang="en-US" sz="2400" dirty="0">
                <a:latin typeface="微软雅黑" panose="020B0503020204020204" pitchFamily="34" charset="-122"/>
                <a:ea typeface="微软雅黑" panose="020B0503020204020204" pitchFamily="34" charset="-122"/>
              </a:rPr>
              <a:t>竞争减少。 </a:t>
            </a:r>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40</a:t>
            </a:fld>
            <a:endParaRPr lang="en-GB" altLang="en-GB"/>
          </a:p>
        </p:txBody>
      </p:sp>
    </p:spTree>
    <p:extLst>
      <p:ext uri="{BB962C8B-B14F-4D97-AF65-F5344CB8AC3E}">
        <p14:creationId xmlns:p14="http://schemas.microsoft.com/office/powerpoint/2010/main" val="30832379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arn(inVertical)">
                                      <p:cBhvr>
                                        <p:cTn id="7" dur="500"/>
                                        <p:tgtEl>
                                          <p:spTgt spid="3">
                                            <p:txEl>
                                              <p:pRg st="1" end="1"/>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barn(inVertical)">
                                      <p:cBhvr>
                                        <p:cTn id="10" dur="500"/>
                                        <p:tgtEl>
                                          <p:spTgt spid="3">
                                            <p:txEl>
                                              <p:pRg st="2" end="2"/>
                                            </p:txEl>
                                          </p:spTgt>
                                        </p:tgtEl>
                                      </p:cBhvr>
                                    </p:animEffect>
                                  </p:childTnLst>
                                </p:cTn>
                              </p:par>
                              <p:par>
                                <p:cTn id="11" presetID="16" presetClass="entr" presetSubtype="21"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barn(inVertical)">
                                      <p:cBhvr>
                                        <p:cTn id="13" dur="500"/>
                                        <p:tgtEl>
                                          <p:spTgt spid="3">
                                            <p:txEl>
                                              <p:pRg st="3" end="3"/>
                                            </p:txEl>
                                          </p:spTgt>
                                        </p:tgtEl>
                                      </p:cBhvr>
                                    </p:animEffect>
                                  </p:childTnLst>
                                </p:cTn>
                              </p:par>
                              <p:par>
                                <p:cTn id="14" presetID="16" presetClass="entr" presetSubtype="21" fill="hold"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barn(inVertical)">
                                      <p:cBhvr>
                                        <p:cTn id="16"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728664" y="1308101"/>
            <a:ext cx="8235824" cy="5008564"/>
          </a:xfrm>
        </p:spPr>
        <p:txBody>
          <a:bodyPr/>
          <a:lstStyle/>
          <a:p>
            <a:pPr marL="0" indent="0">
              <a:buNone/>
            </a:pPr>
            <a:r>
              <a:rPr lang="zh-CN" altLang="en-US" sz="2400" dirty="0">
                <a:solidFill>
                  <a:srgbClr val="C00000"/>
                </a:solidFill>
                <a:latin typeface="微软雅黑" panose="020B0503020204020204" pitchFamily="34" charset="-122"/>
                <a:ea typeface="微软雅黑" panose="020B0503020204020204" pitchFamily="34" charset="-122"/>
              </a:rPr>
              <a:t>可以不必提价便可弥补高额成本或满足大量需求的可行方法有以下几种（变相提价）：</a:t>
            </a:r>
          </a:p>
          <a:p>
            <a:pPr lvl="1" algn="just">
              <a:buFont typeface="Wingdings" panose="05000000000000000000" pitchFamily="2" charset="2"/>
              <a:buChar char="Ø"/>
            </a:pPr>
            <a:r>
              <a:rPr lang="zh-CN" altLang="en-US" sz="2200" dirty="0">
                <a:latin typeface="微软雅黑" panose="020B0503020204020204" pitchFamily="34" charset="-122"/>
                <a:ea typeface="微软雅黑" panose="020B0503020204020204" pitchFamily="34" charset="-122"/>
              </a:rPr>
              <a:t>压缩产品产量，价格不变。</a:t>
            </a:r>
          </a:p>
          <a:p>
            <a:pPr lvl="1" algn="just">
              <a:buFont typeface="Wingdings" panose="05000000000000000000" pitchFamily="2" charset="2"/>
              <a:buChar char="Ø"/>
            </a:pPr>
            <a:r>
              <a:rPr lang="zh-CN" altLang="en-US" sz="2200" dirty="0">
                <a:latin typeface="微软雅黑" panose="020B0503020204020204" pitchFamily="34" charset="-122"/>
                <a:ea typeface="微软雅黑" panose="020B0503020204020204" pitchFamily="34" charset="-122"/>
              </a:rPr>
              <a:t>使用便宜的材料或配方做代用品。</a:t>
            </a:r>
          </a:p>
          <a:p>
            <a:pPr lvl="1" algn="just">
              <a:buFont typeface="Wingdings" panose="05000000000000000000" pitchFamily="2" charset="2"/>
              <a:buChar char="Ø"/>
            </a:pPr>
            <a:r>
              <a:rPr lang="zh-CN" altLang="en-US" sz="2200" dirty="0">
                <a:latin typeface="微软雅黑" panose="020B0503020204020204" pitchFamily="34" charset="-122"/>
                <a:ea typeface="微软雅黑" panose="020B0503020204020204" pitchFamily="34" charset="-122"/>
              </a:rPr>
              <a:t>减少或者改变产品特点，降低成本。（西尔斯公司简化了许多家用电器的设计，以便与折扣商店销售的商品进行价格竞争。）</a:t>
            </a:r>
          </a:p>
          <a:p>
            <a:pPr lvl="1" algn="just">
              <a:buFont typeface="Wingdings" panose="05000000000000000000" pitchFamily="2" charset="2"/>
              <a:buChar char="Ø"/>
            </a:pPr>
            <a:r>
              <a:rPr lang="zh-CN" altLang="en-US" sz="2200" dirty="0">
                <a:latin typeface="微软雅黑" panose="020B0503020204020204" pitchFamily="34" charset="-122"/>
                <a:ea typeface="微软雅黑" panose="020B0503020204020204" pitchFamily="34" charset="-122"/>
              </a:rPr>
              <a:t>改变或者减少服务项目。（取消安装、免费送货或长期保修。）</a:t>
            </a:r>
          </a:p>
          <a:p>
            <a:pPr lvl="1" algn="just">
              <a:buFont typeface="Wingdings" panose="05000000000000000000" pitchFamily="2" charset="2"/>
              <a:buChar char="Ø"/>
            </a:pPr>
            <a:r>
              <a:rPr lang="zh-CN" altLang="en-US" sz="2200" dirty="0">
                <a:latin typeface="微软雅黑" panose="020B0503020204020204" pitchFamily="34" charset="-122"/>
                <a:ea typeface="微软雅黑" panose="020B0503020204020204" pitchFamily="34" charset="-122"/>
              </a:rPr>
              <a:t>使用价格较为低廉的包装材料，促销更大包装产品，以降低包装的相对成本。</a:t>
            </a:r>
          </a:p>
          <a:p>
            <a:pPr lvl="1" algn="just">
              <a:buFont typeface="Wingdings" panose="05000000000000000000" pitchFamily="2" charset="2"/>
              <a:buChar char="Ø"/>
            </a:pPr>
            <a:r>
              <a:rPr lang="zh-CN" altLang="en-US" sz="2200" dirty="0">
                <a:latin typeface="微软雅黑" panose="020B0503020204020204" pitchFamily="34" charset="-122"/>
                <a:ea typeface="微软雅黑" panose="020B0503020204020204" pitchFamily="34" charset="-122"/>
              </a:rPr>
              <a:t>缩小产品的尺寸、规格和型号。</a:t>
            </a:r>
          </a:p>
          <a:p>
            <a:pPr lvl="1">
              <a:buFont typeface="Wingdings" panose="05000000000000000000" pitchFamily="2" charset="2"/>
              <a:buChar char="Ø"/>
            </a:pPr>
            <a:r>
              <a:rPr lang="zh-CN" altLang="en-US" sz="2200" dirty="0">
                <a:latin typeface="微软雅黑" panose="020B0503020204020204" pitchFamily="34" charset="-122"/>
                <a:ea typeface="微软雅黑" panose="020B0503020204020204" pitchFamily="34" charset="-122"/>
              </a:rPr>
              <a:t>创造新的经济的品牌或使用无品牌产品（如西友的无印商品）。  </a:t>
            </a:r>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41</a:t>
            </a:fld>
            <a:endParaRPr lang="en-GB" altLang="en-GB"/>
          </a:p>
        </p:txBody>
      </p:sp>
    </p:spTree>
    <p:extLst>
      <p:ext uri="{BB962C8B-B14F-4D97-AF65-F5344CB8AC3E}">
        <p14:creationId xmlns:p14="http://schemas.microsoft.com/office/powerpoint/2010/main" val="29050234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arn(inVertical)">
                                      <p:cBhvr>
                                        <p:cTn id="7" dur="500"/>
                                        <p:tgtEl>
                                          <p:spTgt spid="3">
                                            <p:txEl>
                                              <p:pRg st="1" end="1"/>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barn(inVertical)">
                                      <p:cBhvr>
                                        <p:cTn id="10" dur="500"/>
                                        <p:tgtEl>
                                          <p:spTgt spid="3">
                                            <p:txEl>
                                              <p:pRg st="2" end="2"/>
                                            </p:txEl>
                                          </p:spTgt>
                                        </p:tgtEl>
                                      </p:cBhvr>
                                    </p:animEffect>
                                  </p:childTnLst>
                                </p:cTn>
                              </p:par>
                              <p:par>
                                <p:cTn id="11" presetID="16" presetClass="entr" presetSubtype="21"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barn(inVertical)">
                                      <p:cBhvr>
                                        <p:cTn id="13" dur="500"/>
                                        <p:tgtEl>
                                          <p:spTgt spid="3">
                                            <p:txEl>
                                              <p:pRg st="3" end="3"/>
                                            </p:txEl>
                                          </p:spTgt>
                                        </p:tgtEl>
                                      </p:cBhvr>
                                    </p:animEffect>
                                  </p:childTnLst>
                                </p:cTn>
                              </p:par>
                              <p:par>
                                <p:cTn id="14" presetID="16" presetClass="entr" presetSubtype="21" fill="hold" nodeType="with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animEffect transition="in" filter="barn(inVertical)">
                                      <p:cBhvr>
                                        <p:cTn id="16" dur="500"/>
                                        <p:tgtEl>
                                          <p:spTgt spid="3">
                                            <p:txEl>
                                              <p:pRg st="4" end="4"/>
                                            </p:txEl>
                                          </p:spTgt>
                                        </p:tgtEl>
                                      </p:cBhvr>
                                    </p:animEffect>
                                  </p:childTnLst>
                                </p:cTn>
                              </p:par>
                              <p:par>
                                <p:cTn id="17" presetID="16" presetClass="entr" presetSubtype="21"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Effect transition="in" filter="barn(inVertical)">
                                      <p:cBhvr>
                                        <p:cTn id="19" dur="500"/>
                                        <p:tgtEl>
                                          <p:spTgt spid="3">
                                            <p:txEl>
                                              <p:pRg st="5" end="5"/>
                                            </p:txEl>
                                          </p:spTgt>
                                        </p:tgtEl>
                                      </p:cBhvr>
                                    </p:animEffect>
                                  </p:childTnLst>
                                </p:cTn>
                              </p:par>
                              <p:par>
                                <p:cTn id="20" presetID="16" presetClass="entr" presetSubtype="21" fill="hold" nodeType="with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barn(inVertical)">
                                      <p:cBhvr>
                                        <p:cTn id="22" dur="500"/>
                                        <p:tgtEl>
                                          <p:spTgt spid="3">
                                            <p:txEl>
                                              <p:pRg st="6" end="6"/>
                                            </p:txEl>
                                          </p:spTgt>
                                        </p:tgtEl>
                                      </p:cBhvr>
                                    </p:animEffect>
                                  </p:childTnLst>
                                </p:cTn>
                              </p:par>
                              <p:par>
                                <p:cTn id="23" presetID="16" presetClass="entr" presetSubtype="21" fill="hold" nodeType="with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animEffect transition="in" filter="barn(inVertical)">
                                      <p:cBhvr>
                                        <p:cTn id="25"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0" indent="0">
              <a:buNone/>
            </a:pPr>
            <a:r>
              <a:rPr lang="en-US" altLang="zh-CN" sz="2400" dirty="0">
                <a:latin typeface="微软雅黑" panose="020B0503020204020204" pitchFamily="34" charset="-122"/>
                <a:ea typeface="微软雅黑" panose="020B0503020204020204" pitchFamily="34" charset="-122"/>
              </a:rPr>
              <a:t>3.4.2</a:t>
            </a:r>
            <a:r>
              <a:rPr lang="zh-CN" altLang="en-US" sz="2400" dirty="0">
                <a:latin typeface="微软雅黑" panose="020B0503020204020204" pitchFamily="34" charset="-122"/>
                <a:ea typeface="微软雅黑" panose="020B0503020204020204" pitchFamily="34" charset="-122"/>
              </a:rPr>
              <a:t>主动降价策略</a:t>
            </a:r>
          </a:p>
          <a:p>
            <a:pPr marL="0" indent="0">
              <a:buNone/>
            </a:pPr>
            <a:r>
              <a:rPr lang="zh-CN" altLang="en-US" sz="2200" dirty="0">
                <a:latin typeface="微软雅黑" panose="020B0503020204020204" pitchFamily="34" charset="-122"/>
                <a:ea typeface="微软雅黑" panose="020B0503020204020204" pitchFamily="34" charset="-122"/>
              </a:rPr>
              <a:t>（</a:t>
            </a:r>
            <a:r>
              <a:rPr lang="en-US" altLang="zh-CN" sz="2200" dirty="0">
                <a:latin typeface="微软雅黑" panose="020B0503020204020204" pitchFamily="34" charset="-122"/>
                <a:ea typeface="微软雅黑" panose="020B0503020204020204" pitchFamily="34" charset="-122"/>
              </a:rPr>
              <a:t>1</a:t>
            </a:r>
            <a:r>
              <a:rPr lang="zh-CN" altLang="en-US" sz="2200" dirty="0">
                <a:latin typeface="微软雅黑" panose="020B0503020204020204" pitchFamily="34" charset="-122"/>
                <a:ea typeface="微软雅黑" panose="020B0503020204020204" pitchFamily="34" charset="-122"/>
              </a:rPr>
              <a:t>）</a:t>
            </a:r>
            <a:r>
              <a:rPr lang="zh-CN" altLang="en-US" sz="2200" dirty="0">
                <a:solidFill>
                  <a:srgbClr val="C00000"/>
                </a:solidFill>
                <a:latin typeface="微软雅黑" panose="020B0503020204020204" pitchFamily="34" charset="-122"/>
                <a:ea typeface="微软雅黑" panose="020B0503020204020204" pitchFamily="34" charset="-122"/>
              </a:rPr>
              <a:t>确立降价的原因</a:t>
            </a:r>
          </a:p>
          <a:p>
            <a:pPr marL="0" indent="0">
              <a:buNone/>
            </a:pPr>
            <a:r>
              <a:rPr lang="zh-CN" altLang="en-US" sz="2200" dirty="0">
                <a:latin typeface="微软雅黑" panose="020B0503020204020204" pitchFamily="34" charset="-122"/>
                <a:ea typeface="微软雅黑" panose="020B0503020204020204" pitchFamily="34" charset="-122"/>
              </a:rPr>
              <a:t>降价是种常态，也是一种市场竞争行为，企业降价的原因主要包括以下几种。</a:t>
            </a:r>
          </a:p>
          <a:p>
            <a:pPr>
              <a:buFont typeface="Wingdings" panose="05000000000000000000" pitchFamily="2" charset="2"/>
              <a:buChar char="Ø"/>
            </a:pPr>
            <a:r>
              <a:rPr lang="zh-CN" altLang="en-US" sz="2200" dirty="0">
                <a:latin typeface="微软雅黑" panose="020B0503020204020204" pitchFamily="34" charset="-122"/>
                <a:ea typeface="微软雅黑" panose="020B0503020204020204" pitchFamily="34" charset="-122"/>
              </a:rPr>
              <a:t>企业自身需要。</a:t>
            </a:r>
            <a:endParaRPr lang="en-US" altLang="zh-CN" sz="2200" dirty="0">
              <a:latin typeface="微软雅黑" panose="020B0503020204020204" pitchFamily="34" charset="-122"/>
              <a:ea typeface="微软雅黑" panose="020B0503020204020204" pitchFamily="34" charset="-122"/>
            </a:endParaRPr>
          </a:p>
          <a:p>
            <a:pPr lvl="1"/>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1</a:t>
            </a:r>
            <a:r>
              <a:rPr lang="zh-CN" altLang="en-US" sz="2000" dirty="0">
                <a:latin typeface="微软雅黑" panose="020B0503020204020204" pitchFamily="34" charset="-122"/>
                <a:ea typeface="微软雅黑" panose="020B0503020204020204" pitchFamily="34" charset="-122"/>
              </a:rPr>
              <a:t>）企业产能的提高。</a:t>
            </a:r>
          </a:p>
          <a:p>
            <a:pPr lvl="1"/>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2</a:t>
            </a:r>
            <a:r>
              <a:rPr lang="zh-CN" altLang="en-US" sz="2000" dirty="0">
                <a:latin typeface="微软雅黑" panose="020B0503020204020204" pitchFamily="34" charset="-122"/>
                <a:ea typeface="微软雅黑" panose="020B0503020204020204" pitchFamily="34" charset="-122"/>
              </a:rPr>
              <a:t>）生产效率、管理效率、营销效率的提高。</a:t>
            </a:r>
          </a:p>
          <a:p>
            <a:pPr lvl="1"/>
            <a:r>
              <a:rPr lang="zh-CN" altLang="en-US"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3</a:t>
            </a:r>
            <a:r>
              <a:rPr lang="zh-CN" altLang="en-US" sz="2000" dirty="0">
                <a:latin typeface="微软雅黑" panose="020B0503020204020204" pitchFamily="34" charset="-122"/>
                <a:ea typeface="微软雅黑" panose="020B0503020204020204" pitchFamily="34" charset="-122"/>
              </a:rPr>
              <a:t>）产品清仓引起的降价。</a:t>
            </a:r>
            <a:endParaRPr lang="zh-CN" altLang="en-US" sz="2400" dirty="0">
              <a:latin typeface="微软雅黑" panose="020B0503020204020204" pitchFamily="34" charset="-122"/>
              <a:ea typeface="微软雅黑" panose="020B0503020204020204" pitchFamily="34" charset="-122"/>
            </a:endParaRPr>
          </a:p>
          <a:p>
            <a:pPr>
              <a:buFont typeface="Wingdings" panose="05000000000000000000" pitchFamily="2" charset="2"/>
              <a:buChar char="Ø"/>
            </a:pPr>
            <a:r>
              <a:rPr lang="zh-CN" altLang="en-US" sz="2200" dirty="0">
                <a:latin typeface="微软雅黑" panose="020B0503020204020204" pitchFamily="34" charset="-122"/>
                <a:ea typeface="微软雅黑" panose="020B0503020204020204" pitchFamily="34" charset="-122"/>
              </a:rPr>
              <a:t>迫于竞争对手的压力。</a:t>
            </a:r>
          </a:p>
          <a:p>
            <a:pPr>
              <a:buFont typeface="Wingdings" panose="05000000000000000000" pitchFamily="2" charset="2"/>
              <a:buChar char="Ø"/>
            </a:pPr>
            <a:r>
              <a:rPr lang="zh-CN" altLang="en-US" sz="2200" dirty="0">
                <a:latin typeface="微软雅黑" panose="020B0503020204020204" pitchFamily="34" charset="-122"/>
                <a:ea typeface="微软雅黑" panose="020B0503020204020204" pitchFamily="34" charset="-122"/>
              </a:rPr>
              <a:t>市场需求不足导致降价。</a:t>
            </a:r>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42</a:t>
            </a:fld>
            <a:endParaRPr lang="en-GB" altLang="en-GB"/>
          </a:p>
        </p:txBody>
      </p:sp>
    </p:spTree>
    <p:extLst>
      <p:ext uri="{BB962C8B-B14F-4D97-AF65-F5344CB8AC3E}">
        <p14:creationId xmlns:p14="http://schemas.microsoft.com/office/powerpoint/2010/main" val="274935712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0" indent="0" algn="just">
              <a:lnSpc>
                <a:spcPct val="120000"/>
              </a:lnSpc>
              <a:buNone/>
            </a:pPr>
            <a:r>
              <a:rPr lang="zh-CN" altLang="en-US" sz="2200" dirty="0">
                <a:solidFill>
                  <a:srgbClr val="C00000"/>
                </a:solidFill>
                <a:latin typeface="微软雅黑" panose="020B0503020204020204" pitchFamily="34" charset="-122"/>
                <a:ea typeface="微软雅黑" panose="020B0503020204020204" pitchFamily="34" charset="-122"/>
              </a:rPr>
              <a:t>（</a:t>
            </a:r>
            <a:r>
              <a:rPr lang="en-US" altLang="zh-CN" sz="2200" dirty="0">
                <a:solidFill>
                  <a:srgbClr val="C00000"/>
                </a:solidFill>
                <a:latin typeface="微软雅黑" panose="020B0503020204020204" pitchFamily="34" charset="-122"/>
                <a:ea typeface="微软雅黑" panose="020B0503020204020204" pitchFamily="34" charset="-122"/>
              </a:rPr>
              <a:t>2</a:t>
            </a:r>
            <a:r>
              <a:rPr lang="zh-CN" altLang="en-US" sz="2200" dirty="0">
                <a:solidFill>
                  <a:srgbClr val="C00000"/>
                </a:solidFill>
                <a:latin typeface="微软雅黑" panose="020B0503020204020204" pitchFamily="34" charset="-122"/>
                <a:ea typeface="微软雅黑" panose="020B0503020204020204" pitchFamily="34" charset="-122"/>
              </a:rPr>
              <a:t>）把握降价的主动权</a:t>
            </a:r>
          </a:p>
          <a:p>
            <a:pPr marL="0" indent="0" algn="just">
              <a:lnSpc>
                <a:spcPct val="120000"/>
              </a:lnSpc>
              <a:buNone/>
            </a:pPr>
            <a:r>
              <a:rPr lang="zh-CN" altLang="en-US" sz="2200" dirty="0">
                <a:solidFill>
                  <a:srgbClr val="C00000"/>
                </a:solidFill>
                <a:latin typeface="微软雅黑" panose="020B0503020204020204" pitchFamily="34" charset="-122"/>
                <a:ea typeface="微软雅黑" panose="020B0503020204020204" pitchFamily="34" charset="-122"/>
              </a:rPr>
              <a:t>降价的主动性是指降价行为是由谁起主导作用，率先发动价格战与被动地应付价格战之间存在很大的差异性。当行业处于一个价格敏感的时期，先发动价格战的企业会获得巨大收益，而应战者的收益会少得多。</a:t>
            </a:r>
          </a:p>
          <a:p>
            <a:pPr marL="0" indent="0" algn="just">
              <a:lnSpc>
                <a:spcPct val="120000"/>
              </a:lnSpc>
              <a:buNone/>
            </a:pPr>
            <a:r>
              <a:rPr lang="zh-CN" altLang="en-US" sz="2200" dirty="0">
                <a:latin typeface="微软雅黑" panose="020B0503020204020204" pitchFamily="34" charset="-122"/>
                <a:ea typeface="微软雅黑" panose="020B0503020204020204" pitchFamily="34" charset="-122"/>
              </a:rPr>
              <a:t>（</a:t>
            </a:r>
            <a:r>
              <a:rPr lang="en-US" altLang="zh-CN" sz="2200" dirty="0">
                <a:latin typeface="微软雅黑" panose="020B0503020204020204" pitchFamily="34" charset="-122"/>
                <a:ea typeface="微软雅黑" panose="020B0503020204020204" pitchFamily="34" charset="-122"/>
              </a:rPr>
              <a:t>3</a:t>
            </a:r>
            <a:r>
              <a:rPr lang="zh-CN" altLang="en-US" sz="2200" dirty="0">
                <a:latin typeface="微软雅黑" panose="020B0503020204020204" pitchFamily="34" charset="-122"/>
                <a:ea typeface="微软雅黑" panose="020B0503020204020204" pitchFamily="34" charset="-122"/>
              </a:rPr>
              <a:t>）控制降价的幅度</a:t>
            </a:r>
          </a:p>
          <a:p>
            <a:pPr marL="0" indent="0" algn="just">
              <a:lnSpc>
                <a:spcPct val="120000"/>
              </a:lnSpc>
              <a:buNone/>
            </a:pPr>
            <a:r>
              <a:rPr lang="zh-CN" altLang="en-US" sz="2200" dirty="0">
                <a:latin typeface="微软雅黑" panose="020B0503020204020204" pitchFamily="34" charset="-122"/>
                <a:ea typeface="微软雅黑" panose="020B0503020204020204" pitchFamily="34" charset="-122"/>
              </a:rPr>
              <a:t>降价幅度是指降价前的产品价格与降价后的产品价格差的大小。价格战中的调价幅度越高，对市场产生的作用越大；反之，调价幅度越小，对市场产生的影响也就越小。</a:t>
            </a:r>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43</a:t>
            </a:fld>
            <a:endParaRPr lang="en-GB" altLang="en-GB"/>
          </a:p>
        </p:txBody>
      </p:sp>
    </p:spTree>
    <p:extLst>
      <p:ext uri="{BB962C8B-B14F-4D97-AF65-F5344CB8AC3E}">
        <p14:creationId xmlns:p14="http://schemas.microsoft.com/office/powerpoint/2010/main" val="253323865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0" indent="0">
              <a:lnSpc>
                <a:spcPct val="120000"/>
              </a:lnSpc>
              <a:buNone/>
            </a:pPr>
            <a:r>
              <a:rPr lang="zh-CN" altLang="en-US" sz="2200" dirty="0">
                <a:solidFill>
                  <a:srgbClr val="C00000"/>
                </a:solidFill>
                <a:latin typeface="微软雅黑" panose="020B0503020204020204" pitchFamily="34" charset="-122"/>
                <a:ea typeface="微软雅黑" panose="020B0503020204020204" pitchFamily="34" charset="-122"/>
              </a:rPr>
              <a:t>（</a:t>
            </a:r>
            <a:r>
              <a:rPr lang="en-US" altLang="zh-CN" sz="2200" dirty="0">
                <a:solidFill>
                  <a:srgbClr val="C00000"/>
                </a:solidFill>
                <a:latin typeface="微软雅黑" panose="020B0503020204020204" pitchFamily="34" charset="-122"/>
                <a:ea typeface="微软雅黑" panose="020B0503020204020204" pitchFamily="34" charset="-122"/>
              </a:rPr>
              <a:t>4</a:t>
            </a:r>
            <a:r>
              <a:rPr lang="zh-CN" altLang="en-US" sz="2200" dirty="0">
                <a:solidFill>
                  <a:srgbClr val="C00000"/>
                </a:solidFill>
                <a:latin typeface="微软雅黑" panose="020B0503020204020204" pitchFamily="34" charset="-122"/>
                <a:ea typeface="微软雅黑" panose="020B0503020204020204" pitchFamily="34" charset="-122"/>
              </a:rPr>
              <a:t>）寻找合适的降价时机</a:t>
            </a:r>
          </a:p>
          <a:p>
            <a:pPr marL="0" indent="0">
              <a:lnSpc>
                <a:spcPct val="120000"/>
              </a:lnSpc>
              <a:buNone/>
            </a:pPr>
            <a:r>
              <a:rPr lang="zh-CN" altLang="en-US" sz="2200" dirty="0">
                <a:solidFill>
                  <a:srgbClr val="C00000"/>
                </a:solidFill>
                <a:latin typeface="微软雅黑" panose="020B0503020204020204" pitchFamily="34" charset="-122"/>
                <a:ea typeface="微软雅黑" panose="020B0503020204020204" pitchFamily="34" charset="-122"/>
              </a:rPr>
              <a:t>降价时机的选择，可能决定着汽车产品的市场表现。企业在降价策略实施过程中，首先要知道什么是企业的降价时机，因为这个时机选择和竞争厂商是否有可能跟进、是否有实力跟进，它直接影响着企业自己的降价效果。</a:t>
            </a:r>
            <a:endParaRPr lang="en-US" altLang="zh-CN" sz="2200" dirty="0">
              <a:solidFill>
                <a:srgbClr val="C00000"/>
              </a:solidFill>
              <a:latin typeface="微软雅黑" panose="020B0503020204020204" pitchFamily="34" charset="-122"/>
              <a:ea typeface="微软雅黑" panose="020B0503020204020204" pitchFamily="34" charset="-122"/>
            </a:endParaRPr>
          </a:p>
          <a:p>
            <a:pPr marL="0" indent="0">
              <a:lnSpc>
                <a:spcPct val="120000"/>
              </a:lnSpc>
              <a:buNone/>
            </a:pPr>
            <a:r>
              <a:rPr lang="zh-CN" altLang="en-US" sz="2400" dirty="0">
                <a:solidFill>
                  <a:srgbClr val="C00000"/>
                </a:solidFill>
                <a:latin typeface="微软雅黑" panose="020B0503020204020204" pitchFamily="34" charset="-122"/>
                <a:ea typeface="微软雅黑" panose="020B0503020204020204" pitchFamily="34" charset="-122"/>
              </a:rPr>
              <a:t>回答四点</a:t>
            </a:r>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44</a:t>
            </a:fld>
            <a:endParaRPr lang="en-GB" altLang="en-GB"/>
          </a:p>
        </p:txBody>
      </p:sp>
    </p:spTree>
    <p:extLst>
      <p:ext uri="{BB962C8B-B14F-4D97-AF65-F5344CB8AC3E}">
        <p14:creationId xmlns:p14="http://schemas.microsoft.com/office/powerpoint/2010/main" val="54394227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latin typeface="宋体" panose="02010600030101010101" pitchFamily="2" charset="-122"/>
              </a:rPr>
              <a:t>价格变化的反应</a:t>
            </a:r>
            <a:br>
              <a:rPr lang="en-US" altLang="zh-CN" sz="3200" dirty="0">
                <a:latin typeface="宋体" panose="02010600030101010101" pitchFamily="2" charset="-122"/>
              </a:rPr>
            </a:br>
            <a:endParaRPr lang="zh-CN" altLang="en-US" dirty="0"/>
          </a:p>
        </p:txBody>
      </p:sp>
      <p:sp>
        <p:nvSpPr>
          <p:cNvPr id="3" name="内容占位符 2"/>
          <p:cNvSpPr>
            <a:spLocks noGrp="1"/>
          </p:cNvSpPr>
          <p:nvPr>
            <p:ph idx="1"/>
          </p:nvPr>
        </p:nvSpPr>
        <p:spPr>
          <a:xfrm>
            <a:off x="611560" y="1308101"/>
            <a:ext cx="8352928" cy="5008564"/>
          </a:xfrm>
        </p:spPr>
        <p:txBody>
          <a:bodyPr/>
          <a:lstStyle/>
          <a:p>
            <a:pPr marL="0" indent="0">
              <a:lnSpc>
                <a:spcPct val="120000"/>
              </a:lnSpc>
              <a:buNone/>
            </a:pPr>
            <a:r>
              <a:rPr lang="zh-CN" altLang="en-US" sz="2400" dirty="0">
                <a:solidFill>
                  <a:srgbClr val="C00000"/>
                </a:solidFill>
                <a:latin typeface="微软雅黑" panose="020B0503020204020204" pitchFamily="34" charset="-122"/>
                <a:ea typeface="微软雅黑" panose="020B0503020204020204" pitchFamily="34" charset="-122"/>
              </a:rPr>
              <a:t>任何价格变化无疑将会影响购买者、竞争者、分销商和供应厂商的利益，也会引起政府的注意</a:t>
            </a:r>
            <a:r>
              <a:rPr lang="zh-CN" altLang="en-US" sz="2400" dirty="0">
                <a:latin typeface="微软雅黑" panose="020B0503020204020204" pitchFamily="34" charset="-122"/>
                <a:ea typeface="微软雅黑" panose="020B0503020204020204" pitchFamily="34" charset="-122"/>
              </a:rPr>
              <a:t>。 因此企业在调整价格时必须考虑这些因素的反应。</a:t>
            </a:r>
          </a:p>
          <a:p>
            <a:pPr marL="170235" lvl="1" indent="0" algn="just">
              <a:lnSpc>
                <a:spcPct val="120000"/>
              </a:lnSpc>
              <a:buNone/>
            </a:pPr>
            <a:endParaRPr lang="zh-CN" altLang="en-US" sz="2400" dirty="0">
              <a:latin typeface="+mn-ea"/>
              <a:ea typeface="+mn-ea"/>
            </a:endParaRPr>
          </a:p>
          <a:p>
            <a:pPr lvl="1" algn="just">
              <a:lnSpc>
                <a:spcPct val="120000"/>
              </a:lnSpc>
              <a:buFont typeface="Wingdings" panose="05000000000000000000" pitchFamily="2" charset="2"/>
              <a:buChar char="Ø"/>
            </a:pPr>
            <a:r>
              <a:rPr lang="zh-CN" altLang="en-US" sz="2400" dirty="0">
                <a:latin typeface="+mn-ea"/>
                <a:ea typeface="+mn-ea"/>
              </a:rPr>
              <a:t>顾客的反应</a:t>
            </a:r>
            <a:r>
              <a:rPr lang="en-US" altLang="zh-CN" sz="2400" dirty="0">
                <a:latin typeface="+mn-ea"/>
                <a:ea typeface="+mn-ea"/>
              </a:rPr>
              <a:t>(Customers´ Reaction to Price Changes) </a:t>
            </a:r>
          </a:p>
          <a:p>
            <a:pPr lvl="1">
              <a:lnSpc>
                <a:spcPct val="120000"/>
              </a:lnSpc>
              <a:buFont typeface="Wingdings" panose="05000000000000000000" pitchFamily="2" charset="2"/>
              <a:buChar char="Ø"/>
            </a:pPr>
            <a:r>
              <a:rPr lang="zh-CN" altLang="en-US" sz="2400" dirty="0">
                <a:latin typeface="+mn-ea"/>
                <a:ea typeface="+mn-ea"/>
              </a:rPr>
              <a:t>竞争者的反应</a:t>
            </a:r>
            <a:r>
              <a:rPr lang="en-US" altLang="zh-CN" sz="2400" dirty="0">
                <a:latin typeface="+mn-ea"/>
                <a:ea typeface="+mn-ea"/>
              </a:rPr>
              <a:t>(Competitors´ Reaction to Price Changes) </a:t>
            </a:r>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45</a:t>
            </a:fld>
            <a:endParaRPr lang="en-GB" altLang="en-GB"/>
          </a:p>
        </p:txBody>
      </p:sp>
    </p:spTree>
    <p:extLst>
      <p:ext uri="{BB962C8B-B14F-4D97-AF65-F5344CB8AC3E}">
        <p14:creationId xmlns:p14="http://schemas.microsoft.com/office/powerpoint/2010/main" val="306641997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46</a:t>
            </a:fld>
            <a:endParaRPr lang="en-GB" altLang="en-GB"/>
          </a:p>
        </p:txBody>
      </p:sp>
      <p:pic>
        <p:nvPicPr>
          <p:cNvPr id="5" name="Picture 4" descr="市场营销学 - 广西财经学院"/>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l="29944" t="28726" r="15778" b="15955"/>
          <a:stretch>
            <a:fillRect/>
          </a:stretch>
        </p:blipFill>
        <p:spPr bwMode="auto">
          <a:xfrm>
            <a:off x="1041541" y="1124744"/>
            <a:ext cx="7465450" cy="3967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483850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0" indent="0">
              <a:buNone/>
            </a:pPr>
            <a:r>
              <a:rPr lang="zh-CN" altLang="en-US" sz="2400" dirty="0"/>
              <a:t>对竞争者价格变化的反应</a:t>
            </a:r>
            <a:endParaRPr lang="en-US" altLang="zh-CN" sz="2400" dirty="0"/>
          </a:p>
          <a:p>
            <a:pPr>
              <a:buFont typeface="Wingdings" panose="05000000000000000000" pitchFamily="2" charset="2"/>
              <a:buChar char="Ø"/>
            </a:pPr>
            <a:r>
              <a:rPr lang="zh-CN" altLang="en-US" sz="2400" dirty="0">
                <a:solidFill>
                  <a:srgbClr val="C00000"/>
                </a:solidFill>
              </a:rPr>
              <a:t>同质的产品市场</a:t>
            </a:r>
            <a:r>
              <a:rPr lang="en-US" altLang="zh-CN" sz="2400" dirty="0"/>
              <a:t>(Homogeneous-Product Market)</a:t>
            </a:r>
          </a:p>
          <a:p>
            <a:pPr marL="0" indent="0">
              <a:buNone/>
            </a:pPr>
            <a:r>
              <a:rPr lang="zh-CN" altLang="en-US" sz="2800" b="1" dirty="0">
                <a:solidFill>
                  <a:srgbClr val="0070C0"/>
                </a:solidFill>
                <a:latin typeface="楷体" panose="02010609060101010101" pitchFamily="49" charset="-122"/>
                <a:ea typeface="楷体" panose="02010609060101010101" pitchFamily="49" charset="-122"/>
              </a:rPr>
              <a:t>（降价或提价）</a:t>
            </a:r>
            <a:endParaRPr lang="en-US" altLang="zh-CN" sz="2800" b="1" dirty="0">
              <a:solidFill>
                <a:srgbClr val="0070C0"/>
              </a:solidFill>
              <a:latin typeface="楷体" panose="02010609060101010101" pitchFamily="49" charset="-122"/>
              <a:ea typeface="楷体" panose="02010609060101010101" pitchFamily="49" charset="-122"/>
            </a:endParaRPr>
          </a:p>
          <a:p>
            <a:pPr>
              <a:buFont typeface="Wingdings" panose="05000000000000000000" pitchFamily="2" charset="2"/>
              <a:buChar char="Ø"/>
            </a:pPr>
            <a:endParaRPr lang="en-US" altLang="zh-CN" sz="2400" dirty="0"/>
          </a:p>
          <a:p>
            <a:pPr>
              <a:buFont typeface="Wingdings" panose="05000000000000000000" pitchFamily="2" charset="2"/>
              <a:buChar char="Ø"/>
            </a:pPr>
            <a:endParaRPr lang="zh-CN" altLang="en-US" sz="2400" dirty="0"/>
          </a:p>
          <a:p>
            <a:pPr>
              <a:buFont typeface="Wingdings" panose="05000000000000000000" pitchFamily="2" charset="2"/>
              <a:buChar char="Ø"/>
            </a:pPr>
            <a:r>
              <a:rPr lang="zh-CN" altLang="en-US" sz="2400" dirty="0">
                <a:solidFill>
                  <a:srgbClr val="C00000"/>
                </a:solidFill>
              </a:rPr>
              <a:t>异质的产品市场</a:t>
            </a:r>
            <a:r>
              <a:rPr lang="en-US" altLang="zh-CN" sz="2400" dirty="0"/>
              <a:t>(Nonhomogeneous-Product Market)</a:t>
            </a:r>
          </a:p>
          <a:p>
            <a:pPr marL="0" indent="0">
              <a:buNone/>
            </a:pPr>
            <a:r>
              <a:rPr lang="zh-CN" altLang="en-US" sz="2800" b="1" dirty="0">
                <a:solidFill>
                  <a:srgbClr val="0070C0"/>
                </a:solidFill>
                <a:latin typeface="楷体" panose="02010609060101010101" pitchFamily="49" charset="-122"/>
                <a:ea typeface="楷体" panose="02010609060101010101" pitchFamily="49" charset="-122"/>
              </a:rPr>
              <a:t>（对价格变化的敏感度较小，反应的自由度较大）</a:t>
            </a:r>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47</a:t>
            </a:fld>
            <a:endParaRPr lang="en-GB" altLang="en-GB"/>
          </a:p>
        </p:txBody>
      </p:sp>
    </p:spTree>
    <p:extLst>
      <p:ext uri="{BB962C8B-B14F-4D97-AF65-F5344CB8AC3E}">
        <p14:creationId xmlns:p14="http://schemas.microsoft.com/office/powerpoint/2010/main" val="18190183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arn(inVertical)">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barn(inVertical)">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800" dirty="0"/>
              <a:t>在作出反应前，企业必须考虑下面这些问题：</a:t>
            </a:r>
            <a:br>
              <a:rPr lang="zh-CN" altLang="en-US" sz="2400" dirty="0"/>
            </a:br>
            <a:endParaRPr lang="zh-CN" altLang="en-US" dirty="0"/>
          </a:p>
        </p:txBody>
      </p:sp>
      <p:sp>
        <p:nvSpPr>
          <p:cNvPr id="3" name="内容占位符 2"/>
          <p:cNvSpPr>
            <a:spLocks noGrp="1"/>
          </p:cNvSpPr>
          <p:nvPr>
            <p:ph idx="1"/>
          </p:nvPr>
        </p:nvSpPr>
        <p:spPr/>
        <p:txBody>
          <a:bodyPr/>
          <a:lstStyle/>
          <a:p>
            <a:pPr lvl="1">
              <a:lnSpc>
                <a:spcPct val="120000"/>
              </a:lnSpc>
              <a:buFont typeface="Wingdings" panose="05000000000000000000" pitchFamily="2" charset="2"/>
              <a:buChar char="Ø"/>
            </a:pPr>
            <a:r>
              <a:rPr lang="zh-CN" altLang="en-US" sz="2400" dirty="0">
                <a:solidFill>
                  <a:srgbClr val="0070C0"/>
                </a:solidFill>
                <a:latin typeface="微软雅黑" panose="020B0503020204020204" pitchFamily="34" charset="-122"/>
                <a:ea typeface="微软雅黑" panose="020B0503020204020204" pitchFamily="34" charset="-122"/>
              </a:rPr>
              <a:t>为什么竞争者要变动这个价格？</a:t>
            </a:r>
            <a:r>
              <a:rPr lang="zh-CN" altLang="en-US" sz="2400" dirty="0">
                <a:latin typeface="微软雅黑" panose="020B0503020204020204" pitchFamily="34" charset="-122"/>
                <a:ea typeface="微软雅黑" panose="020B0503020204020204" pitchFamily="34" charset="-122"/>
              </a:rPr>
              <a:t>它是想悄悄地夺取市场，利用过剩的生产能力，适应成本的变动状况，还是要领导一个行业范围内的价格变动？</a:t>
            </a:r>
          </a:p>
          <a:p>
            <a:pPr lvl="1">
              <a:lnSpc>
                <a:spcPct val="120000"/>
              </a:lnSpc>
              <a:buFont typeface="Wingdings" panose="05000000000000000000" pitchFamily="2" charset="2"/>
              <a:buChar char="Ø"/>
            </a:pPr>
            <a:r>
              <a:rPr lang="zh-CN" altLang="en-US" sz="2400" dirty="0">
                <a:solidFill>
                  <a:srgbClr val="0070C0"/>
                </a:solidFill>
                <a:latin typeface="微软雅黑" panose="020B0503020204020204" pitchFamily="34" charset="-122"/>
                <a:ea typeface="微软雅黑" panose="020B0503020204020204" pitchFamily="34" charset="-122"/>
              </a:rPr>
              <a:t>竞争者计划作这个价格变动是临时的还是长期的措施？</a:t>
            </a:r>
          </a:p>
          <a:p>
            <a:pPr lvl="1">
              <a:lnSpc>
                <a:spcPct val="120000"/>
              </a:lnSpc>
              <a:buFont typeface="Wingdings" panose="05000000000000000000" pitchFamily="2" charset="2"/>
              <a:buChar char="Ø"/>
            </a:pPr>
            <a:r>
              <a:rPr lang="zh-CN" altLang="en-US" sz="2400" dirty="0">
                <a:solidFill>
                  <a:srgbClr val="0070C0"/>
                </a:solidFill>
                <a:latin typeface="微软雅黑" panose="020B0503020204020204" pitchFamily="34" charset="-122"/>
                <a:ea typeface="微软雅黑" panose="020B0503020204020204" pitchFamily="34" charset="-122"/>
              </a:rPr>
              <a:t>如果本公司对此不作出反应，本公司的市场份额和利润将会发生什么样的情况？其他公司是否将此作出反应？</a:t>
            </a:r>
          </a:p>
          <a:p>
            <a:pPr lvl="1">
              <a:lnSpc>
                <a:spcPct val="120000"/>
              </a:lnSpc>
              <a:buFont typeface="Wingdings" panose="05000000000000000000" pitchFamily="2" charset="2"/>
              <a:buChar char="Ø"/>
            </a:pPr>
            <a:r>
              <a:rPr lang="zh-CN" altLang="en-US" sz="2400" dirty="0">
                <a:latin typeface="微软雅黑" panose="020B0503020204020204" pitchFamily="34" charset="-122"/>
                <a:ea typeface="微软雅黑" panose="020B0503020204020204" pitchFamily="34" charset="-122"/>
              </a:rPr>
              <a:t>对于每一种可能发生的反应，</a:t>
            </a:r>
            <a:r>
              <a:rPr lang="zh-CN" altLang="en-US" sz="2400" dirty="0">
                <a:solidFill>
                  <a:srgbClr val="0070C0"/>
                </a:solidFill>
                <a:latin typeface="微软雅黑" panose="020B0503020204020204" pitchFamily="34" charset="-122"/>
                <a:ea typeface="微软雅黑" panose="020B0503020204020204" pitchFamily="34" charset="-122"/>
              </a:rPr>
              <a:t>竞争者与其他企业的反应很可能是什么？ </a:t>
            </a:r>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48</a:t>
            </a:fld>
            <a:endParaRPr lang="en-GB" altLang="en-GB"/>
          </a:p>
        </p:txBody>
      </p:sp>
    </p:spTree>
    <p:extLst>
      <p:ext uri="{BB962C8B-B14F-4D97-AF65-F5344CB8AC3E}">
        <p14:creationId xmlns:p14="http://schemas.microsoft.com/office/powerpoint/2010/main" val="58374422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5" name="内容占位符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11560" y="836711"/>
            <a:ext cx="8352928" cy="5391325"/>
          </a:xfrm>
        </p:spPr>
      </p:pic>
      <p:sp>
        <p:nvSpPr>
          <p:cNvPr id="4" name="灯片编号占位符 3"/>
          <p:cNvSpPr>
            <a:spLocks noGrp="1"/>
          </p:cNvSpPr>
          <p:nvPr>
            <p:ph type="sldNum" sz="quarter" idx="10"/>
          </p:nvPr>
        </p:nvSpPr>
        <p:spPr/>
        <p:txBody>
          <a:bodyPr/>
          <a:lstStyle/>
          <a:p>
            <a:fld id="{B8C2C21C-02CB-4A21-90F4-85B2AD557670}" type="slidenum">
              <a:rPr lang="en-GB" altLang="en-GB" smtClean="0"/>
              <a:pPr/>
              <a:t>49</a:t>
            </a:fld>
            <a:endParaRPr lang="en-GB" altLang="en-GB"/>
          </a:p>
        </p:txBody>
      </p:sp>
    </p:spTree>
    <p:extLst>
      <p:ext uri="{BB962C8B-B14F-4D97-AF65-F5344CB8AC3E}">
        <p14:creationId xmlns:p14="http://schemas.microsoft.com/office/powerpoint/2010/main" val="13728989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728664" y="977901"/>
            <a:ext cx="8163816" cy="5338764"/>
          </a:xfrm>
        </p:spPr>
        <p:txBody>
          <a:bodyPr/>
          <a:lstStyle/>
          <a:p>
            <a:pPr marL="0" indent="0" algn="just">
              <a:lnSpc>
                <a:spcPct val="120000"/>
              </a:lnSpc>
              <a:buNone/>
            </a:pPr>
            <a:r>
              <a:rPr lang="en-US" altLang="zh-CN" sz="2200" dirty="0">
                <a:latin typeface="微软雅黑" panose="020B0503020204020204" pitchFamily="34" charset="-122"/>
                <a:ea typeface="微软雅黑" panose="020B0503020204020204" pitchFamily="34" charset="-122"/>
              </a:rPr>
              <a:t>(</a:t>
            </a:r>
            <a:r>
              <a:rPr lang="zh-CN" altLang="en-US" sz="2200" dirty="0">
                <a:latin typeface="微软雅黑" panose="020B0503020204020204" pitchFamily="34" charset="-122"/>
                <a:ea typeface="微软雅黑" panose="020B0503020204020204" pitchFamily="34" charset="-122"/>
              </a:rPr>
              <a:t>１</a:t>
            </a:r>
            <a:r>
              <a:rPr lang="en-US" altLang="zh-CN" sz="2200" dirty="0">
                <a:latin typeface="微软雅黑" panose="020B0503020204020204" pitchFamily="34" charset="-122"/>
                <a:ea typeface="微软雅黑" panose="020B0503020204020204" pitchFamily="34" charset="-122"/>
              </a:rPr>
              <a:t>) </a:t>
            </a:r>
            <a:r>
              <a:rPr lang="zh-CN" altLang="en-US" sz="2200" dirty="0">
                <a:solidFill>
                  <a:srgbClr val="C00000"/>
                </a:solidFill>
                <a:latin typeface="微软雅黑" panose="020B0503020204020204" pitchFamily="34" charset="-122"/>
                <a:ea typeface="微软雅黑" panose="020B0503020204020204" pitchFamily="34" charset="-122"/>
              </a:rPr>
              <a:t>汽车产品价格必须大于汽车单位成本</a:t>
            </a:r>
            <a:r>
              <a:rPr lang="zh-CN" altLang="en-US" sz="2200" dirty="0">
                <a:latin typeface="微软雅黑" panose="020B0503020204020204" pitchFamily="34" charset="-122"/>
                <a:ea typeface="微软雅黑" panose="020B0503020204020204" pitchFamily="34" charset="-122"/>
              </a:rPr>
              <a:t>，否则销售收入不足以弥补汽车变动成本，也就是说，汽车的销售收入不足以弥补汽车的零部件和原材料消耗，在</a:t>
            </a:r>
            <a:r>
              <a:rPr lang="zh-CN" altLang="en-US" sz="2200" dirty="0">
                <a:solidFill>
                  <a:srgbClr val="C00000"/>
                </a:solidFill>
                <a:latin typeface="微软雅黑" panose="020B0503020204020204" pitchFamily="34" charset="-122"/>
                <a:ea typeface="微软雅黑" panose="020B0503020204020204" pitchFamily="34" charset="-122"/>
              </a:rPr>
              <a:t>图中表现为收入曲线的斜率小于总成本曲线的斜率，两条曲线永不相交。</a:t>
            </a:r>
          </a:p>
          <a:p>
            <a:pPr marL="0" indent="0" algn="just">
              <a:lnSpc>
                <a:spcPct val="120000"/>
              </a:lnSpc>
              <a:buNone/>
            </a:pPr>
            <a:r>
              <a:rPr lang="en-US" altLang="zh-CN" sz="2200" dirty="0">
                <a:latin typeface="微软雅黑" panose="020B0503020204020204" pitchFamily="34" charset="-122"/>
                <a:ea typeface="微软雅黑" panose="020B0503020204020204" pitchFamily="34" charset="-122"/>
              </a:rPr>
              <a:t>(</a:t>
            </a:r>
            <a:r>
              <a:rPr lang="zh-CN" altLang="en-US" sz="2200" dirty="0">
                <a:latin typeface="微软雅黑" panose="020B0503020204020204" pitchFamily="34" charset="-122"/>
                <a:ea typeface="微软雅黑" panose="020B0503020204020204" pitchFamily="34" charset="-122"/>
              </a:rPr>
              <a:t>２</a:t>
            </a:r>
            <a:r>
              <a:rPr lang="en-US" altLang="zh-CN" sz="2200" dirty="0">
                <a:latin typeface="微软雅黑" panose="020B0503020204020204" pitchFamily="34" charset="-122"/>
                <a:ea typeface="微软雅黑" panose="020B0503020204020204" pitchFamily="34" charset="-122"/>
              </a:rPr>
              <a:t>) </a:t>
            </a:r>
            <a:r>
              <a:rPr lang="zh-CN" altLang="en-US" sz="2200" dirty="0">
                <a:solidFill>
                  <a:srgbClr val="C00000"/>
                </a:solidFill>
                <a:latin typeface="微软雅黑" panose="020B0503020204020204" pitchFamily="34" charset="-122"/>
                <a:ea typeface="微软雅黑" panose="020B0503020204020204" pitchFamily="34" charset="-122"/>
              </a:rPr>
              <a:t>汽车产品价格越高，汽车销售量的盈亏平衡点就越小，</a:t>
            </a:r>
            <a:r>
              <a:rPr lang="zh-CN" altLang="en-US" sz="2200" dirty="0">
                <a:latin typeface="微软雅黑" panose="020B0503020204020204" pitchFamily="34" charset="-122"/>
                <a:ea typeface="微软雅黑" panose="020B0503020204020204" pitchFamily="34" charset="-122"/>
              </a:rPr>
              <a:t>企业获利空间也就越大。</a:t>
            </a:r>
          </a:p>
          <a:p>
            <a:pPr marL="0" indent="0" algn="just">
              <a:lnSpc>
                <a:spcPct val="120000"/>
              </a:lnSpc>
              <a:buNone/>
            </a:pPr>
            <a:r>
              <a:rPr lang="en-US" altLang="zh-CN" sz="2200" dirty="0">
                <a:latin typeface="微软雅黑" panose="020B0503020204020204" pitchFamily="34" charset="-122"/>
                <a:ea typeface="微软雅黑" panose="020B0503020204020204" pitchFamily="34" charset="-122"/>
              </a:rPr>
              <a:t>(</a:t>
            </a:r>
            <a:r>
              <a:rPr lang="zh-CN" altLang="en-US" sz="2200" dirty="0">
                <a:latin typeface="微软雅黑" panose="020B0503020204020204" pitchFamily="34" charset="-122"/>
                <a:ea typeface="微软雅黑" panose="020B0503020204020204" pitchFamily="34" charset="-122"/>
              </a:rPr>
              <a:t>３</a:t>
            </a:r>
            <a:r>
              <a:rPr lang="en-US" altLang="zh-CN" sz="2200" dirty="0">
                <a:latin typeface="微软雅黑" panose="020B0503020204020204" pitchFamily="34" charset="-122"/>
                <a:ea typeface="微软雅黑" panose="020B0503020204020204" pitchFamily="34" charset="-122"/>
              </a:rPr>
              <a:t>) </a:t>
            </a:r>
            <a:r>
              <a:rPr lang="zh-CN" altLang="en-US" sz="2200" dirty="0">
                <a:solidFill>
                  <a:srgbClr val="C00000"/>
                </a:solidFill>
                <a:latin typeface="微软雅黑" panose="020B0503020204020204" pitchFamily="34" charset="-122"/>
                <a:ea typeface="微软雅黑" panose="020B0503020204020204" pitchFamily="34" charset="-122"/>
              </a:rPr>
              <a:t>企业的产品销售数量必须大于盈亏平衡点的销售量</a:t>
            </a:r>
            <a:r>
              <a:rPr lang="zh-CN" altLang="en-US" sz="2200" dirty="0">
                <a:latin typeface="微软雅黑" panose="020B0503020204020204" pitchFamily="34" charset="-122"/>
                <a:ea typeface="微软雅黑" panose="020B0503020204020204" pitchFamily="34" charset="-122"/>
              </a:rPr>
              <a:t>，否则，企业将无法盈利。</a:t>
            </a:r>
          </a:p>
          <a:p>
            <a:pPr marL="0" indent="0" algn="just">
              <a:lnSpc>
                <a:spcPct val="120000"/>
              </a:lnSpc>
              <a:buNone/>
            </a:pPr>
            <a:r>
              <a:rPr lang="zh-CN" altLang="en-US" sz="2400" dirty="0">
                <a:latin typeface="微软雅黑" panose="020B0503020204020204" pitchFamily="34" charset="-122"/>
                <a:ea typeface="微软雅黑" panose="020B0503020204020204" pitchFamily="34" charset="-122"/>
              </a:rPr>
              <a:t>从上述分析可知，</a:t>
            </a:r>
            <a:r>
              <a:rPr lang="zh-CN" altLang="en-US" sz="2800" b="1" dirty="0">
                <a:solidFill>
                  <a:srgbClr val="0070C0"/>
                </a:solidFill>
                <a:latin typeface="楷体" panose="02010609060101010101" pitchFamily="49" charset="-122"/>
                <a:ea typeface="楷体" panose="02010609060101010101" pitchFamily="49" charset="-122"/>
              </a:rPr>
              <a:t>提高利润的途径是</a:t>
            </a:r>
            <a:r>
              <a:rPr lang="en-US" altLang="zh-CN" sz="2800" b="1" dirty="0">
                <a:solidFill>
                  <a:srgbClr val="0070C0"/>
                </a:solidFill>
                <a:latin typeface="楷体" panose="02010609060101010101" pitchFamily="49" charset="-122"/>
                <a:ea typeface="楷体" panose="02010609060101010101" pitchFamily="49" charset="-122"/>
              </a:rPr>
              <a:t>: </a:t>
            </a:r>
            <a:r>
              <a:rPr lang="zh-CN" altLang="en-US" sz="2800" b="1" dirty="0">
                <a:solidFill>
                  <a:srgbClr val="0070C0"/>
                </a:solidFill>
                <a:latin typeface="楷体" panose="02010609060101010101" pitchFamily="49" charset="-122"/>
                <a:ea typeface="楷体" panose="02010609060101010101" pitchFamily="49" charset="-122"/>
              </a:rPr>
              <a:t>降低成本、提高价格、增大销量。</a:t>
            </a:r>
          </a:p>
          <a:p>
            <a:pPr algn="just"/>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5</a:t>
            </a:fld>
            <a:endParaRPr lang="en-GB" altLang="en-GB"/>
          </a:p>
        </p:txBody>
      </p:sp>
    </p:spTree>
    <p:extLst>
      <p:ext uri="{BB962C8B-B14F-4D97-AF65-F5344CB8AC3E}">
        <p14:creationId xmlns:p14="http://schemas.microsoft.com/office/powerpoint/2010/main" val="2432822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1000"/>
                                        <p:tgtEl>
                                          <p:spTgt spid="3">
                                            <p:txEl>
                                              <p:pRg st="3" end="3"/>
                                            </p:txEl>
                                          </p:spTgt>
                                        </p:tgtEl>
                                      </p:cBhvr>
                                    </p:animEffect>
                                    <p:anim calcmode="lin" valueType="num">
                                      <p:cBhvr>
                                        <p:cTn id="8"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728664" y="1196752"/>
            <a:ext cx="8034337" cy="5119913"/>
          </a:xfrm>
        </p:spPr>
        <p:txBody>
          <a:bodyPr/>
          <a:lstStyle/>
          <a:p>
            <a:pPr marL="0" indent="0">
              <a:buNone/>
            </a:pPr>
            <a:r>
              <a:rPr lang="en-US" altLang="zh-CN" sz="2400" dirty="0">
                <a:solidFill>
                  <a:srgbClr val="C00000"/>
                </a:solidFill>
                <a:latin typeface="微软雅黑" panose="020B0503020204020204" pitchFamily="34" charset="-122"/>
                <a:ea typeface="微软雅黑" panose="020B0503020204020204" pitchFamily="34" charset="-122"/>
              </a:rPr>
              <a:t>8.1.2</a:t>
            </a:r>
            <a:r>
              <a:rPr lang="zh-CN" altLang="en-US" sz="2400" dirty="0">
                <a:solidFill>
                  <a:srgbClr val="C00000"/>
                </a:solidFill>
                <a:latin typeface="微软雅黑" panose="020B0503020204020204" pitchFamily="34" charset="-122"/>
                <a:ea typeface="微软雅黑" panose="020B0503020204020204" pitchFamily="34" charset="-122"/>
              </a:rPr>
              <a:t>影响汽车定价的主要因素</a:t>
            </a:r>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6</a:t>
            </a:fld>
            <a:endParaRPr lang="en-GB" altLang="en-GB"/>
          </a:p>
        </p:txBody>
      </p:sp>
      <p:pic>
        <p:nvPicPr>
          <p:cNvPr id="5" name="图片 4"/>
          <p:cNvPicPr>
            <a:picLocks noChangeAspect="1"/>
          </p:cNvPicPr>
          <p:nvPr/>
        </p:nvPicPr>
        <p:blipFill>
          <a:blip r:embed="rId2"/>
          <a:stretch>
            <a:fillRect/>
          </a:stretch>
        </p:blipFill>
        <p:spPr>
          <a:xfrm>
            <a:off x="899592" y="1772816"/>
            <a:ext cx="6480720" cy="4083987"/>
          </a:xfrm>
          <a:prstGeom prst="rect">
            <a:avLst/>
          </a:prstGeom>
        </p:spPr>
      </p:pic>
    </p:spTree>
    <p:extLst>
      <p:ext uri="{BB962C8B-B14F-4D97-AF65-F5344CB8AC3E}">
        <p14:creationId xmlns:p14="http://schemas.microsoft.com/office/powerpoint/2010/main" val="15296200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0" indent="0">
              <a:lnSpc>
                <a:spcPct val="120000"/>
              </a:lnSpc>
              <a:buNone/>
            </a:pPr>
            <a:r>
              <a:rPr lang="en-US" altLang="zh-CN" sz="2400" dirty="0">
                <a:latin typeface="微软雅黑" panose="020B0503020204020204" pitchFamily="34" charset="-122"/>
                <a:ea typeface="微软雅黑" panose="020B0503020204020204" pitchFamily="34" charset="-122"/>
              </a:rPr>
              <a:t>1.</a:t>
            </a:r>
            <a:r>
              <a:rPr lang="zh-CN" altLang="en-US" sz="2400" dirty="0">
                <a:latin typeface="微软雅黑" panose="020B0503020204020204" pitchFamily="34" charset="-122"/>
                <a:ea typeface="微软雅黑" panose="020B0503020204020204" pitchFamily="34" charset="-122"/>
              </a:rPr>
              <a:t>生产成本</a:t>
            </a:r>
          </a:p>
          <a:p>
            <a:pPr marL="0" indent="0">
              <a:lnSpc>
                <a:spcPct val="120000"/>
              </a:lnSpc>
              <a:buNone/>
            </a:pPr>
            <a:r>
              <a:rPr lang="zh-CN" altLang="en-US" sz="2400" dirty="0">
                <a:solidFill>
                  <a:srgbClr val="C00000"/>
                </a:solidFill>
                <a:latin typeface="微软雅黑" panose="020B0503020204020204" pitchFamily="34" charset="-122"/>
                <a:ea typeface="微软雅黑" panose="020B0503020204020204" pitchFamily="34" charset="-122"/>
              </a:rPr>
              <a:t>汽车产品的生产成本</a:t>
            </a:r>
            <a:r>
              <a:rPr lang="zh-CN" altLang="en-US" sz="2400" dirty="0">
                <a:latin typeface="微软雅黑" panose="020B0503020204020204" pitchFamily="34" charset="-122"/>
                <a:ea typeface="微软雅黑" panose="020B0503020204020204" pitchFamily="34" charset="-122"/>
              </a:rPr>
              <a:t>是指汽车企业为生产一定数量和一定种类的汽车产品所发生的各种生产费用的总和，主要包括厂房、机器等</a:t>
            </a:r>
            <a:r>
              <a:rPr lang="zh-CN" altLang="en-US" sz="2400" dirty="0">
                <a:solidFill>
                  <a:srgbClr val="C00000"/>
                </a:solidFill>
                <a:latin typeface="微软雅黑" panose="020B0503020204020204" pitchFamily="34" charset="-122"/>
                <a:ea typeface="微软雅黑" panose="020B0503020204020204" pitchFamily="34" charset="-122"/>
              </a:rPr>
              <a:t>固定资产</a:t>
            </a:r>
            <a:r>
              <a:rPr lang="zh-CN" altLang="en-US" sz="2400" dirty="0">
                <a:latin typeface="微软雅黑" panose="020B0503020204020204" pitchFamily="34" charset="-122"/>
                <a:ea typeface="微软雅黑" panose="020B0503020204020204" pitchFamily="34" charset="-122"/>
              </a:rPr>
              <a:t>，也包括生产汽车所需要购买的原材料、钢板、轮胎，</a:t>
            </a:r>
            <a:r>
              <a:rPr lang="zh-CN" altLang="en-US" sz="2400" dirty="0">
                <a:solidFill>
                  <a:srgbClr val="C00000"/>
                </a:solidFill>
                <a:latin typeface="微软雅黑" panose="020B0503020204020204" pitchFamily="34" charset="-122"/>
                <a:ea typeface="微软雅黑" panose="020B0503020204020204" pitchFamily="34" charset="-122"/>
              </a:rPr>
              <a:t>还包括隐性成本如知识产权</a:t>
            </a:r>
            <a:r>
              <a:rPr lang="zh-CN" altLang="en-US" sz="2400" dirty="0">
                <a:latin typeface="微软雅黑" panose="020B0503020204020204" pitchFamily="34" charset="-122"/>
                <a:ea typeface="微软雅黑" panose="020B0503020204020204" pitchFamily="34" charset="-122"/>
              </a:rPr>
              <a:t>等。</a:t>
            </a:r>
            <a:endParaRPr lang="en-US" altLang="zh-CN" sz="2400" dirty="0">
              <a:latin typeface="微软雅黑" panose="020B0503020204020204" pitchFamily="34" charset="-122"/>
              <a:ea typeface="微软雅黑" panose="020B0503020204020204" pitchFamily="34" charset="-122"/>
            </a:endParaRPr>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7</a:t>
            </a:fld>
            <a:endParaRPr lang="en-GB" altLang="en-GB"/>
          </a:p>
        </p:txBody>
      </p:sp>
    </p:spTree>
    <p:extLst>
      <p:ext uri="{BB962C8B-B14F-4D97-AF65-F5344CB8AC3E}">
        <p14:creationId xmlns:p14="http://schemas.microsoft.com/office/powerpoint/2010/main" val="2728781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728664" y="692696"/>
            <a:ext cx="8034337" cy="5623969"/>
          </a:xfrm>
        </p:spPr>
        <p:txBody>
          <a:bodyPr/>
          <a:lstStyle/>
          <a:p>
            <a:pPr marL="0" indent="0" algn="just">
              <a:lnSpc>
                <a:spcPct val="120000"/>
              </a:lnSpc>
              <a:buNone/>
            </a:pPr>
            <a:r>
              <a:rPr lang="en-US" altLang="zh-CN" sz="2400" dirty="0">
                <a:latin typeface="微软雅黑" panose="020B0503020204020204" pitchFamily="34" charset="-122"/>
                <a:ea typeface="微软雅黑" panose="020B0503020204020204" pitchFamily="34" charset="-122"/>
              </a:rPr>
              <a:t>2.</a:t>
            </a:r>
            <a:r>
              <a:rPr lang="zh-CN" altLang="en-US" sz="2400" dirty="0">
                <a:latin typeface="微软雅黑" panose="020B0503020204020204" pitchFamily="34" charset="-122"/>
                <a:ea typeface="微软雅黑" panose="020B0503020204020204" pitchFamily="34" charset="-122"/>
              </a:rPr>
              <a:t>市场竞争</a:t>
            </a:r>
          </a:p>
          <a:p>
            <a:pPr marL="0" indent="0" algn="just">
              <a:lnSpc>
                <a:spcPct val="120000"/>
              </a:lnSpc>
              <a:buNone/>
            </a:pPr>
            <a:r>
              <a:rPr lang="zh-CN" altLang="en-US" sz="2200" dirty="0">
                <a:latin typeface="微软雅黑" panose="020B0503020204020204" pitchFamily="34" charset="-122"/>
                <a:ea typeface="微软雅黑" panose="020B0503020204020204" pitchFamily="34" charset="-122"/>
              </a:rPr>
              <a:t>根据市场的竞争程度，市场结构可分为四种不同的类型，即：</a:t>
            </a:r>
          </a:p>
          <a:p>
            <a:pPr marL="0" indent="0" algn="just">
              <a:lnSpc>
                <a:spcPct val="120000"/>
              </a:lnSpc>
              <a:buNone/>
            </a:pPr>
            <a:r>
              <a:rPr lang="zh-CN" altLang="en-US" sz="2200" dirty="0">
                <a:solidFill>
                  <a:srgbClr val="C00000"/>
                </a:solidFill>
                <a:latin typeface="微软雅黑" panose="020B0503020204020204" pitchFamily="34" charset="-122"/>
                <a:ea typeface="微软雅黑" panose="020B0503020204020204" pitchFamily="34" charset="-122"/>
              </a:rPr>
              <a:t>（</a:t>
            </a:r>
            <a:r>
              <a:rPr lang="en-US" altLang="zh-CN" sz="2200" dirty="0">
                <a:solidFill>
                  <a:srgbClr val="C00000"/>
                </a:solidFill>
                <a:latin typeface="微软雅黑" panose="020B0503020204020204" pitchFamily="34" charset="-122"/>
                <a:ea typeface="微软雅黑" panose="020B0503020204020204" pitchFamily="34" charset="-122"/>
              </a:rPr>
              <a:t>1</a:t>
            </a:r>
            <a:r>
              <a:rPr lang="zh-CN" altLang="en-US" sz="2200" dirty="0">
                <a:solidFill>
                  <a:srgbClr val="C00000"/>
                </a:solidFill>
                <a:latin typeface="微软雅黑" panose="020B0503020204020204" pitchFamily="34" charset="-122"/>
                <a:ea typeface="微软雅黑" panose="020B0503020204020204" pitchFamily="34" charset="-122"/>
              </a:rPr>
              <a:t>）完全竞争市场，又称自由竞争市场。</a:t>
            </a:r>
            <a:endParaRPr lang="en-US" altLang="zh-CN" sz="2200" dirty="0">
              <a:solidFill>
                <a:srgbClr val="C00000"/>
              </a:solidFill>
              <a:latin typeface="微软雅黑" panose="020B0503020204020204" pitchFamily="34" charset="-122"/>
              <a:ea typeface="微软雅黑" panose="020B0503020204020204" pitchFamily="34" charset="-122"/>
            </a:endParaRPr>
          </a:p>
          <a:p>
            <a:pPr marL="0" indent="0" algn="just">
              <a:lnSpc>
                <a:spcPct val="120000"/>
              </a:lnSpc>
              <a:buNone/>
            </a:pPr>
            <a:r>
              <a:rPr lang="zh-CN" altLang="en-US" sz="2200" dirty="0">
                <a:latin typeface="微软雅黑" panose="020B0503020204020204" pitchFamily="34" charset="-122"/>
                <a:ea typeface="微软雅黑" panose="020B0503020204020204" pitchFamily="34" charset="-122"/>
              </a:rPr>
              <a:t>完全竞争是指同种产品</a:t>
            </a:r>
            <a:r>
              <a:rPr lang="zh-CN" altLang="en-US" sz="2200" dirty="0">
                <a:solidFill>
                  <a:srgbClr val="C00000"/>
                </a:solidFill>
                <a:latin typeface="微软雅黑" panose="020B0503020204020204" pitchFamily="34" charset="-122"/>
                <a:ea typeface="微软雅黑" panose="020B0503020204020204" pitchFamily="34" charset="-122"/>
              </a:rPr>
              <a:t>有多个营销者</a:t>
            </a:r>
            <a:r>
              <a:rPr lang="zh-CN" altLang="en-US" sz="2200" dirty="0">
                <a:latin typeface="微软雅黑" panose="020B0503020204020204" pitchFamily="34" charset="-122"/>
                <a:ea typeface="微软雅黑" panose="020B0503020204020204" pitchFamily="34" charset="-122"/>
              </a:rPr>
              <a:t>，他们都</a:t>
            </a:r>
            <a:r>
              <a:rPr lang="zh-CN" altLang="en-US" sz="2200" dirty="0">
                <a:solidFill>
                  <a:srgbClr val="C00000"/>
                </a:solidFill>
                <a:latin typeface="微软雅黑" panose="020B0503020204020204" pitchFamily="34" charset="-122"/>
                <a:ea typeface="微软雅黑" panose="020B0503020204020204" pitchFamily="34" charset="-122"/>
              </a:rPr>
              <a:t>以同样的方式</a:t>
            </a:r>
            <a:r>
              <a:rPr lang="zh-CN" altLang="en-US" sz="2200" dirty="0">
                <a:latin typeface="微软雅黑" panose="020B0503020204020204" pitchFamily="34" charset="-122"/>
                <a:ea typeface="微软雅黑" panose="020B0503020204020204" pitchFamily="34" charset="-122"/>
              </a:rPr>
              <a:t>向市场提供</a:t>
            </a:r>
            <a:r>
              <a:rPr lang="zh-CN" altLang="en-US" sz="2200" dirty="0">
                <a:solidFill>
                  <a:srgbClr val="C00000"/>
                </a:solidFill>
                <a:latin typeface="微软雅黑" panose="020B0503020204020204" pitchFamily="34" charset="-122"/>
                <a:ea typeface="微软雅黑" panose="020B0503020204020204" pitchFamily="34" charset="-122"/>
              </a:rPr>
              <a:t>同类的标准化的产品。</a:t>
            </a:r>
            <a:endParaRPr lang="en-US" altLang="zh-CN" sz="2200" dirty="0">
              <a:solidFill>
                <a:srgbClr val="C00000"/>
              </a:solidFill>
              <a:latin typeface="微软雅黑" panose="020B0503020204020204" pitchFamily="34" charset="-122"/>
              <a:ea typeface="微软雅黑" panose="020B0503020204020204" pitchFamily="34" charset="-122"/>
            </a:endParaRPr>
          </a:p>
          <a:p>
            <a:pPr marL="0" indent="0" algn="just">
              <a:lnSpc>
                <a:spcPct val="120000"/>
              </a:lnSpc>
              <a:buNone/>
            </a:pPr>
            <a:endParaRPr lang="en-US" altLang="zh-CN" sz="2200" dirty="0">
              <a:latin typeface="微软雅黑" panose="020B0503020204020204" pitchFamily="34" charset="-122"/>
              <a:ea typeface="微软雅黑" panose="020B0503020204020204" pitchFamily="34" charset="-122"/>
            </a:endParaRPr>
          </a:p>
          <a:p>
            <a:pPr algn="just">
              <a:lnSpc>
                <a:spcPct val="120000"/>
              </a:lnSpc>
              <a:buFont typeface="Wingdings" panose="05000000000000000000" pitchFamily="2" charset="2"/>
              <a:buChar char="Ø"/>
            </a:pPr>
            <a:r>
              <a:rPr lang="zh-CN" altLang="en-US" sz="2200" dirty="0">
                <a:latin typeface="微软雅黑" panose="020B0503020204020204" pitchFamily="34" charset="-122"/>
                <a:ea typeface="微软雅黑" panose="020B0503020204020204" pitchFamily="34" charset="-122"/>
              </a:rPr>
              <a:t> 他们的产品供应量都只占市场买卖总量的</a:t>
            </a:r>
            <a:r>
              <a:rPr lang="zh-CN" altLang="en-US" sz="2200" dirty="0">
                <a:solidFill>
                  <a:srgbClr val="0070C0"/>
                </a:solidFill>
                <a:latin typeface="微软雅黑" panose="020B0503020204020204" pitchFamily="34" charset="-122"/>
                <a:ea typeface="微软雅黑" panose="020B0503020204020204" pitchFamily="34" charset="-122"/>
              </a:rPr>
              <a:t>极小份额</a:t>
            </a:r>
            <a:r>
              <a:rPr lang="zh-CN" altLang="en-US" sz="2200" dirty="0">
                <a:latin typeface="微软雅黑" panose="020B0503020204020204" pitchFamily="34" charset="-122"/>
                <a:ea typeface="微软雅黑" panose="020B0503020204020204" pitchFamily="34" charset="-122"/>
              </a:rPr>
              <a:t>，任何一个企业都</a:t>
            </a:r>
            <a:r>
              <a:rPr lang="zh-CN" altLang="en-US" sz="2200" dirty="0">
                <a:solidFill>
                  <a:srgbClr val="0070C0"/>
                </a:solidFill>
                <a:latin typeface="微软雅黑" panose="020B0503020204020204" pitchFamily="34" charset="-122"/>
                <a:ea typeface="微软雅黑" panose="020B0503020204020204" pitchFamily="34" charset="-122"/>
              </a:rPr>
              <a:t>不可能单独左右该种产品的市场价格。 </a:t>
            </a:r>
            <a:endParaRPr lang="en-US" altLang="zh-CN" sz="2200" dirty="0">
              <a:solidFill>
                <a:srgbClr val="0070C0"/>
              </a:solidFill>
              <a:latin typeface="微软雅黑" panose="020B0503020204020204" pitchFamily="34" charset="-122"/>
              <a:ea typeface="微软雅黑" panose="020B0503020204020204" pitchFamily="34" charset="-122"/>
            </a:endParaRPr>
          </a:p>
          <a:p>
            <a:pPr algn="just">
              <a:lnSpc>
                <a:spcPct val="120000"/>
              </a:lnSpc>
              <a:buFont typeface="Wingdings" panose="05000000000000000000" pitchFamily="2" charset="2"/>
              <a:buChar char="Ø"/>
            </a:pPr>
            <a:r>
              <a:rPr lang="zh-CN" altLang="en-US" sz="2200" dirty="0">
                <a:latin typeface="微软雅黑" panose="020B0503020204020204" pitchFamily="34" charset="-122"/>
                <a:ea typeface="微软雅黑" panose="020B0503020204020204" pitchFamily="34" charset="-122"/>
              </a:rPr>
              <a:t>产品价格在多次交易中自然形成，</a:t>
            </a:r>
            <a:r>
              <a:rPr lang="zh-CN" altLang="en-US" sz="2200" dirty="0">
                <a:solidFill>
                  <a:srgbClr val="0070C0"/>
                </a:solidFill>
                <a:latin typeface="微软雅黑" panose="020B0503020204020204" pitchFamily="34" charset="-122"/>
                <a:ea typeface="微软雅黑" panose="020B0503020204020204" pitchFamily="34" charset="-122"/>
              </a:rPr>
              <a:t>各个经销商都是价格的接受者而不是决定者</a:t>
            </a:r>
            <a:r>
              <a:rPr lang="zh-CN" altLang="en-US" sz="2200" dirty="0">
                <a:latin typeface="微软雅黑" panose="020B0503020204020204" pitchFamily="34" charset="-122"/>
                <a:ea typeface="微软雅黑" panose="020B0503020204020204" pitchFamily="34" charset="-122"/>
              </a:rPr>
              <a:t>。企业的任何提价或降价行为都会导致对本企业产品需求的骤减或利润的不必要流失。</a:t>
            </a:r>
            <a:endParaRPr lang="en-US" altLang="zh-CN" sz="2200" dirty="0">
              <a:latin typeface="微软雅黑" panose="020B0503020204020204" pitchFamily="34" charset="-122"/>
              <a:ea typeface="微软雅黑" panose="020B0503020204020204" pitchFamily="34" charset="-122"/>
            </a:endParaRPr>
          </a:p>
          <a:p>
            <a:pPr algn="just">
              <a:lnSpc>
                <a:spcPct val="120000"/>
              </a:lnSpc>
              <a:buFont typeface="Wingdings" panose="05000000000000000000" pitchFamily="2" charset="2"/>
              <a:buChar char="Ø"/>
            </a:pPr>
            <a:r>
              <a:rPr lang="zh-CN" altLang="en-US" sz="2200" dirty="0">
                <a:solidFill>
                  <a:srgbClr val="0070C0"/>
                </a:solidFill>
                <a:latin typeface="微软雅黑" panose="020B0503020204020204" pitchFamily="34" charset="-122"/>
                <a:ea typeface="微软雅黑" panose="020B0503020204020204" pitchFamily="34" charset="-122"/>
              </a:rPr>
              <a:t>在完全竞争状态下， 产品定价应随行就市。</a:t>
            </a:r>
          </a:p>
          <a:p>
            <a:pPr algn="just"/>
            <a:endParaRPr lang="zh-CN" altLang="en-US" dirty="0"/>
          </a:p>
          <a:p>
            <a:pPr algn="just"/>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8</a:t>
            </a:fld>
            <a:endParaRPr lang="en-GB" altLang="en-GB"/>
          </a:p>
        </p:txBody>
      </p:sp>
    </p:spTree>
    <p:extLst>
      <p:ext uri="{BB962C8B-B14F-4D97-AF65-F5344CB8AC3E}">
        <p14:creationId xmlns:p14="http://schemas.microsoft.com/office/powerpoint/2010/main" val="42011095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7" end="7"/>
                                            </p:txEl>
                                          </p:spTgt>
                                        </p:tgtEl>
                                        <p:attrNameLst>
                                          <p:attrName>style.visibility</p:attrName>
                                        </p:attrNameLst>
                                      </p:cBhvr>
                                      <p:to>
                                        <p:strVal val="visible"/>
                                      </p:to>
                                    </p:set>
                                    <p:animEffect transition="in" filter="barn(inVertical)">
                                      <p:cBhvr>
                                        <p:cTn id="7"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728664" y="1308101"/>
            <a:ext cx="8235824" cy="5008564"/>
          </a:xfrm>
        </p:spPr>
        <p:txBody>
          <a:bodyPr/>
          <a:lstStyle/>
          <a:p>
            <a:pPr marL="0" indent="0" algn="just">
              <a:buNone/>
            </a:pPr>
            <a:r>
              <a:rPr lang="zh-CN" altLang="en-US" sz="2200" dirty="0">
                <a:solidFill>
                  <a:srgbClr val="C00000"/>
                </a:solidFill>
                <a:latin typeface="微软雅黑" panose="020B0503020204020204" pitchFamily="34" charset="-122"/>
                <a:ea typeface="微软雅黑" panose="020B0503020204020204" pitchFamily="34" charset="-122"/>
              </a:rPr>
              <a:t>（</a:t>
            </a:r>
            <a:r>
              <a:rPr lang="en-US" altLang="zh-CN" sz="2200" dirty="0">
                <a:solidFill>
                  <a:srgbClr val="C00000"/>
                </a:solidFill>
                <a:latin typeface="微软雅黑" panose="020B0503020204020204" pitchFamily="34" charset="-122"/>
                <a:ea typeface="微软雅黑" panose="020B0503020204020204" pitchFamily="34" charset="-122"/>
              </a:rPr>
              <a:t>2</a:t>
            </a:r>
            <a:r>
              <a:rPr lang="zh-CN" altLang="en-US" sz="2200" dirty="0">
                <a:solidFill>
                  <a:srgbClr val="C00000"/>
                </a:solidFill>
                <a:latin typeface="微软雅黑" panose="020B0503020204020204" pitchFamily="34" charset="-122"/>
                <a:ea typeface="微软雅黑" panose="020B0503020204020204" pitchFamily="34" charset="-122"/>
              </a:rPr>
              <a:t>）完全垄断市场，又称独占市场。</a:t>
            </a:r>
            <a:endParaRPr lang="en-US" altLang="zh-CN" sz="2200" dirty="0">
              <a:solidFill>
                <a:srgbClr val="C00000"/>
              </a:solidFill>
              <a:latin typeface="微软雅黑" panose="020B0503020204020204" pitchFamily="34" charset="-122"/>
              <a:ea typeface="微软雅黑" panose="020B0503020204020204" pitchFamily="34" charset="-122"/>
            </a:endParaRPr>
          </a:p>
          <a:p>
            <a:pPr marL="0" indent="0" algn="just">
              <a:buNone/>
            </a:pPr>
            <a:r>
              <a:rPr lang="zh-CN" altLang="en-US" dirty="0">
                <a:latin typeface="微软雅黑" panose="020B0503020204020204" pitchFamily="34" charset="-122"/>
                <a:ea typeface="微软雅黑" panose="020B0503020204020204" pitchFamily="34" charset="-122"/>
              </a:rPr>
              <a:t>是指在一个行业中某种产品的</a:t>
            </a:r>
            <a:r>
              <a:rPr lang="zh-CN" altLang="en-US" sz="2200" dirty="0">
                <a:latin typeface="微软雅黑" panose="020B0503020204020204" pitchFamily="34" charset="-122"/>
                <a:ea typeface="微软雅黑" panose="020B0503020204020204" pitchFamily="34" charset="-122"/>
              </a:rPr>
              <a:t>生产和销售完全</a:t>
            </a:r>
            <a:r>
              <a:rPr lang="zh-CN" altLang="en-US" sz="2200" dirty="0">
                <a:solidFill>
                  <a:srgbClr val="C00000"/>
                </a:solidFill>
                <a:latin typeface="微软雅黑" panose="020B0503020204020204" pitchFamily="34" charset="-122"/>
                <a:ea typeface="微软雅黑" panose="020B0503020204020204" pitchFamily="34" charset="-122"/>
              </a:rPr>
              <a:t>由一个卖主独家经营和控制。</a:t>
            </a:r>
            <a:endParaRPr lang="en-US" altLang="zh-CN" sz="2200" dirty="0">
              <a:solidFill>
                <a:srgbClr val="C00000"/>
              </a:solidFill>
              <a:latin typeface="微软雅黑" panose="020B0503020204020204" pitchFamily="34" charset="-122"/>
              <a:ea typeface="微软雅黑" panose="020B0503020204020204" pitchFamily="34" charset="-122"/>
            </a:endParaRPr>
          </a:p>
          <a:p>
            <a:pPr marL="0" indent="0" algn="just">
              <a:buNone/>
            </a:pPr>
            <a:endParaRPr lang="en-US" altLang="zh-CN" sz="2200" dirty="0">
              <a:solidFill>
                <a:srgbClr val="C00000"/>
              </a:solidFill>
              <a:latin typeface="微软雅黑" panose="020B0503020204020204" pitchFamily="34" charset="-122"/>
              <a:ea typeface="微软雅黑" panose="020B0503020204020204" pitchFamily="34" charset="-122"/>
            </a:endParaRPr>
          </a:p>
          <a:p>
            <a:pPr algn="just">
              <a:lnSpc>
                <a:spcPct val="120000"/>
              </a:lnSpc>
              <a:buFont typeface="Wingdings" panose="05000000000000000000" pitchFamily="2" charset="2"/>
              <a:buChar char="Ø"/>
            </a:pPr>
            <a:r>
              <a:rPr lang="zh-CN" altLang="en-US" sz="2200" dirty="0">
                <a:latin typeface="微软雅黑" panose="020B0503020204020204" pitchFamily="34" charset="-122"/>
                <a:ea typeface="微软雅黑" panose="020B0503020204020204" pitchFamily="34" charset="-122"/>
              </a:rPr>
              <a:t>完全垄断是指一种产品完全</a:t>
            </a:r>
            <a:r>
              <a:rPr lang="zh-CN" altLang="en-US" sz="2200" dirty="0">
                <a:solidFill>
                  <a:srgbClr val="0070C0"/>
                </a:solidFill>
                <a:latin typeface="微软雅黑" panose="020B0503020204020204" pitchFamily="34" charset="-122"/>
                <a:ea typeface="微软雅黑" panose="020B0503020204020204" pitchFamily="34" charset="-122"/>
              </a:rPr>
              <a:t>由一家或极少数几家企业控制</a:t>
            </a:r>
            <a:r>
              <a:rPr lang="zh-CN" altLang="en-US" sz="2200" dirty="0">
                <a:latin typeface="微软雅黑" panose="020B0503020204020204" pitchFamily="34" charset="-122"/>
                <a:ea typeface="微软雅黑" panose="020B0503020204020204" pitchFamily="34" charset="-122"/>
              </a:rPr>
              <a:t>，而且此种产品在</a:t>
            </a:r>
            <a:r>
              <a:rPr lang="zh-CN" altLang="en-US" sz="2200" dirty="0">
                <a:solidFill>
                  <a:srgbClr val="0070C0"/>
                </a:solidFill>
                <a:latin typeface="微软雅黑" panose="020B0503020204020204" pitchFamily="34" charset="-122"/>
                <a:ea typeface="微软雅黑" panose="020B0503020204020204" pitchFamily="34" charset="-122"/>
              </a:rPr>
              <a:t>市场上没有现成的替代品。</a:t>
            </a:r>
          </a:p>
          <a:p>
            <a:pPr algn="just">
              <a:lnSpc>
                <a:spcPct val="120000"/>
              </a:lnSpc>
              <a:buFont typeface="Wingdings" panose="05000000000000000000" pitchFamily="2" charset="2"/>
              <a:buChar char="Ø"/>
            </a:pPr>
            <a:r>
              <a:rPr lang="zh-CN" altLang="en-US" sz="2200" dirty="0">
                <a:latin typeface="微软雅黑" panose="020B0503020204020204" pitchFamily="34" charset="-122"/>
                <a:ea typeface="微软雅黑" panose="020B0503020204020204" pitchFamily="34" charset="-122"/>
              </a:rPr>
              <a:t>在这种市场环境中，垄断企业</a:t>
            </a:r>
            <a:r>
              <a:rPr lang="zh-CN" altLang="en-US" sz="2200" dirty="0">
                <a:solidFill>
                  <a:srgbClr val="0070C0"/>
                </a:solidFill>
                <a:latin typeface="微软雅黑" panose="020B0503020204020204" pitchFamily="34" charset="-122"/>
                <a:ea typeface="微软雅黑" panose="020B0503020204020204" pitchFamily="34" charset="-122"/>
              </a:rPr>
              <a:t>没有竞争对手</a:t>
            </a:r>
            <a:r>
              <a:rPr lang="zh-CN" altLang="en-US" sz="2200" dirty="0">
                <a:latin typeface="微软雅黑" panose="020B0503020204020204" pitchFamily="34" charset="-122"/>
                <a:ea typeface="微软雅黑" panose="020B0503020204020204" pitchFamily="34" charset="-122"/>
              </a:rPr>
              <a:t>，而且有</a:t>
            </a:r>
            <a:r>
              <a:rPr lang="zh-CN" altLang="en-US" sz="2200" dirty="0">
                <a:solidFill>
                  <a:srgbClr val="0070C0"/>
                </a:solidFill>
                <a:latin typeface="微软雅黑" panose="020B0503020204020204" pitchFamily="34" charset="-122"/>
                <a:ea typeface="微软雅黑" panose="020B0503020204020204" pitchFamily="34" charset="-122"/>
              </a:rPr>
              <a:t>较高的自由定价的权利</a:t>
            </a:r>
            <a:r>
              <a:rPr lang="zh-CN" altLang="en-US" sz="2200" dirty="0">
                <a:latin typeface="微软雅黑" panose="020B0503020204020204" pitchFamily="34" charset="-122"/>
                <a:ea typeface="微软雅黑" panose="020B0503020204020204" pitchFamily="34" charset="-122"/>
              </a:rPr>
              <a:t>，可以独立地或与极少数几家企业协商制定价格，可以在</a:t>
            </a:r>
            <a:r>
              <a:rPr lang="zh-CN" altLang="en-US" sz="2200" dirty="0">
                <a:solidFill>
                  <a:srgbClr val="0070C0"/>
                </a:solidFill>
                <a:latin typeface="微软雅黑" panose="020B0503020204020204" pitchFamily="34" charset="-122"/>
                <a:ea typeface="微软雅黑" panose="020B0503020204020204" pitchFamily="34" charset="-122"/>
              </a:rPr>
              <a:t>国家法律允许的范围内随意定价</a:t>
            </a:r>
            <a:r>
              <a:rPr lang="en-US" altLang="zh-CN" sz="2200" dirty="0">
                <a:latin typeface="微软雅黑" panose="020B0503020204020204" pitchFamily="34" charset="-122"/>
                <a:ea typeface="微软雅黑" panose="020B0503020204020204" pitchFamily="34" charset="-122"/>
              </a:rPr>
              <a:t>(</a:t>
            </a:r>
            <a:r>
              <a:rPr lang="zh-CN" altLang="en-US" sz="2200" dirty="0">
                <a:latin typeface="微软雅黑" panose="020B0503020204020204" pitchFamily="34" charset="-122"/>
                <a:ea typeface="微软雅黑" panose="020B0503020204020204" pitchFamily="34" charset="-122"/>
              </a:rPr>
              <a:t>可以将产品价格定得很高，只要市场承受得住即可</a:t>
            </a:r>
            <a:r>
              <a:rPr lang="en-US" altLang="zh-CN" sz="2200" dirty="0">
                <a:latin typeface="微软雅黑" panose="020B0503020204020204" pitchFamily="34" charset="-122"/>
                <a:ea typeface="微软雅黑" panose="020B0503020204020204" pitchFamily="34" charset="-122"/>
              </a:rPr>
              <a:t>)</a:t>
            </a:r>
            <a:r>
              <a:rPr lang="zh-CN" altLang="en-US" sz="2200" dirty="0">
                <a:latin typeface="微软雅黑" panose="020B0503020204020204" pitchFamily="34" charset="-122"/>
                <a:ea typeface="微软雅黑" panose="020B0503020204020204" pitchFamily="34" charset="-122"/>
              </a:rPr>
              <a:t>。</a:t>
            </a:r>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9</a:t>
            </a:fld>
            <a:endParaRPr lang="en-GB" altLang="en-GB"/>
          </a:p>
        </p:txBody>
      </p:sp>
    </p:spTree>
    <p:extLst>
      <p:ext uri="{BB962C8B-B14F-4D97-AF65-F5344CB8AC3E}">
        <p14:creationId xmlns:p14="http://schemas.microsoft.com/office/powerpoint/2010/main" val="21923196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barn(inVertical)">
                                      <p:cBhvr>
                                        <p:cTn id="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blank">
  <a:themeElements>
    <a:clrScheme name="blank 1">
      <a:dk1>
        <a:srgbClr val="091D5D"/>
      </a:dk1>
      <a:lt1>
        <a:srgbClr val="DDD2B5"/>
      </a:lt1>
      <a:dk2>
        <a:srgbClr val="A13D3A"/>
      </a:dk2>
      <a:lt2>
        <a:srgbClr val="9CD100"/>
      </a:lt2>
      <a:accent1>
        <a:srgbClr val="9773AE"/>
      </a:accent1>
      <a:accent2>
        <a:srgbClr val="DC8240"/>
      </a:accent2>
      <a:accent3>
        <a:srgbClr val="EBE5D7"/>
      </a:accent3>
      <a:accent4>
        <a:srgbClr val="06174E"/>
      </a:accent4>
      <a:accent5>
        <a:srgbClr val="C9BCD3"/>
      </a:accent5>
      <a:accent6>
        <a:srgbClr val="C77539"/>
      </a:accent6>
      <a:hlink>
        <a:srgbClr val="577D3D"/>
      </a:hlink>
      <a:folHlink>
        <a:srgbClr val="549CB5"/>
      </a:folHlink>
    </a:clrScheme>
    <a:fontScheme name="SYSWIN-严谨">
      <a:majorFont>
        <a:latin typeface="Times New Roman"/>
        <a:ea typeface="华文中宋"/>
        <a:cs typeface=""/>
      </a:majorFont>
      <a:minorFont>
        <a:latin typeface="Times New Roman"/>
        <a:ea typeface="华文中宋"/>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bg1"/>
        </a:solidFill>
        <a:ln w="6350" cap="flat" cmpd="sng" algn="ctr">
          <a:noFill/>
          <a:prstDash val="solid"/>
          <a:round/>
          <a:headEnd type="none" w="med" len="med"/>
          <a:tailEnd type="none" w="med" len="med"/>
        </a:ln>
        <a:effectLst>
          <a:outerShdw dist="17961" dir="2700000" algn="ctr" rotWithShape="0">
            <a:srgbClr val="808080"/>
          </a:outerShdw>
        </a:effectLst>
      </a:spPr>
      <a:bodyPr vert="horz" wrap="none" lIns="91440" tIns="91440" rIns="91440" bIns="9144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nl-NL" sz="1200" b="0"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solidFill>
          <a:schemeClr val="bg1"/>
        </a:solidFill>
        <a:ln w="6350" cap="flat" cmpd="sng" algn="ctr">
          <a:noFill/>
          <a:prstDash val="solid"/>
          <a:round/>
          <a:headEnd type="none" w="med" len="med"/>
          <a:tailEnd type="none" w="med" len="med"/>
        </a:ln>
        <a:effectLst>
          <a:outerShdw dist="17961" dir="2700000" algn="ctr" rotWithShape="0">
            <a:srgbClr val="808080"/>
          </a:outerShdw>
        </a:effectLst>
      </a:spPr>
      <a:bodyPr vert="horz" wrap="none" lIns="91440" tIns="91440" rIns="91440" bIns="9144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nl-NL" sz="1200" b="0" i="0" u="none" strike="noStrike" cap="none" normalizeH="0" baseline="0" smtClean="0">
            <a:ln>
              <a:noFill/>
            </a:ln>
            <a:solidFill>
              <a:schemeClr val="tx1"/>
            </a:solidFill>
            <a:effectLst/>
            <a:latin typeface="Verdana" pitchFamily="34" charset="0"/>
          </a:defRPr>
        </a:defPPr>
      </a:lstStyle>
    </a:lnDef>
  </a:objectDefaults>
  <a:extraClrSchemeLst>
    <a:extraClrScheme>
      <a:clrScheme name="blank 1">
        <a:dk1>
          <a:srgbClr val="091D5D"/>
        </a:dk1>
        <a:lt1>
          <a:srgbClr val="DDD2B5"/>
        </a:lt1>
        <a:dk2>
          <a:srgbClr val="A13D3A"/>
        </a:dk2>
        <a:lt2>
          <a:srgbClr val="9CD100"/>
        </a:lt2>
        <a:accent1>
          <a:srgbClr val="9773AE"/>
        </a:accent1>
        <a:accent2>
          <a:srgbClr val="DC8240"/>
        </a:accent2>
        <a:accent3>
          <a:srgbClr val="EBE5D7"/>
        </a:accent3>
        <a:accent4>
          <a:srgbClr val="06174E"/>
        </a:accent4>
        <a:accent5>
          <a:srgbClr val="C9BCD3"/>
        </a:accent5>
        <a:accent6>
          <a:srgbClr val="C77539"/>
        </a:accent6>
        <a:hlink>
          <a:srgbClr val="577D3D"/>
        </a:hlink>
        <a:folHlink>
          <a:srgbClr val="549CB5"/>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1410</TotalTime>
  <Words>3944</Words>
  <Application>Microsoft Office PowerPoint</Application>
  <PresentationFormat>全屏显示(4:3)</PresentationFormat>
  <Paragraphs>348</Paragraphs>
  <Slides>49</Slides>
  <Notes>4</Notes>
  <HiddenSlides>0</HiddenSlides>
  <MMClips>0</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49</vt:i4>
      </vt:variant>
    </vt:vector>
  </HeadingPairs>
  <TitlesOfParts>
    <vt:vector size="69" baseType="lpstr">
      <vt:lpstr>方正大标宋简体</vt:lpstr>
      <vt:lpstr>方正大黑简体</vt:lpstr>
      <vt:lpstr>华文细黑</vt:lpstr>
      <vt:lpstr>华文中宋</vt:lpstr>
      <vt:lpstr>楷体</vt:lpstr>
      <vt:lpstr>楷体_GB2312</vt:lpstr>
      <vt:lpstr>宋体</vt:lpstr>
      <vt:lpstr>微软雅黑</vt:lpstr>
      <vt:lpstr>微软雅黑 Light</vt:lpstr>
      <vt:lpstr>Arial</vt:lpstr>
      <vt:lpstr>Baskerville Old Face</vt:lpstr>
      <vt:lpstr>Bauhaus 93</vt:lpstr>
      <vt:lpstr>Bell MT</vt:lpstr>
      <vt:lpstr>Bodoni MT Black</vt:lpstr>
      <vt:lpstr>Calibri</vt:lpstr>
      <vt:lpstr>Impact</vt:lpstr>
      <vt:lpstr>Times New Roman</vt:lpstr>
      <vt:lpstr>Verdana</vt:lpstr>
      <vt:lpstr>Wingdings</vt:lpstr>
      <vt:lpstr>blank</vt:lpstr>
      <vt:lpstr>8.1  汽车定价概述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8.2  汽车定价的目标与程序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价格变化的反应 </vt:lpstr>
      <vt:lpstr>PowerPoint 演示文稿</vt:lpstr>
      <vt:lpstr>PowerPoint 演示文稿</vt:lpstr>
      <vt:lpstr>在作出反应前，企业必须考虑下面这些问题： </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lilei</dc:creator>
  <cp:lastModifiedBy>li lei</cp:lastModifiedBy>
  <cp:revision>202</cp:revision>
  <dcterms:created xsi:type="dcterms:W3CDTF">2018-03-08T02:05:52Z</dcterms:created>
  <dcterms:modified xsi:type="dcterms:W3CDTF">2022-04-13T01:54:32Z</dcterms:modified>
</cp:coreProperties>
</file>